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</p:sldMasterIdLst>
  <p:notesMasterIdLst>
    <p:notesMasterId r:id="rId100"/>
  </p:notesMasterIdLst>
  <p:sldIdLst>
    <p:sldId id="256" r:id="rId2"/>
    <p:sldId id="327" r:id="rId3"/>
    <p:sldId id="430" r:id="rId4"/>
    <p:sldId id="431" r:id="rId5"/>
    <p:sldId id="432" r:id="rId6"/>
    <p:sldId id="499" r:id="rId7"/>
    <p:sldId id="498" r:id="rId8"/>
    <p:sldId id="484" r:id="rId9"/>
    <p:sldId id="486" r:id="rId10"/>
    <p:sldId id="487" r:id="rId11"/>
    <p:sldId id="489" r:id="rId12"/>
    <p:sldId id="383" r:id="rId13"/>
    <p:sldId id="386" r:id="rId14"/>
    <p:sldId id="387" r:id="rId15"/>
    <p:sldId id="426" r:id="rId16"/>
    <p:sldId id="482" r:id="rId17"/>
    <p:sldId id="439" r:id="rId18"/>
    <p:sldId id="440" r:id="rId19"/>
    <p:sldId id="441" r:id="rId20"/>
    <p:sldId id="442" r:id="rId21"/>
    <p:sldId id="443" r:id="rId22"/>
    <p:sldId id="400" r:id="rId23"/>
    <p:sldId id="445" r:id="rId24"/>
    <p:sldId id="446" r:id="rId25"/>
    <p:sldId id="447" r:id="rId26"/>
    <p:sldId id="448" r:id="rId27"/>
    <p:sldId id="451" r:id="rId28"/>
    <p:sldId id="452" r:id="rId29"/>
    <p:sldId id="453" r:id="rId30"/>
    <p:sldId id="454" r:id="rId31"/>
    <p:sldId id="455" r:id="rId32"/>
    <p:sldId id="388" r:id="rId33"/>
    <p:sldId id="390" r:id="rId34"/>
    <p:sldId id="391" r:id="rId35"/>
    <p:sldId id="392" r:id="rId36"/>
    <p:sldId id="393" r:id="rId37"/>
    <p:sldId id="394" r:id="rId38"/>
    <p:sldId id="469" r:id="rId39"/>
    <p:sldId id="397" r:id="rId40"/>
    <p:sldId id="396" r:id="rId41"/>
    <p:sldId id="470" r:id="rId42"/>
    <p:sldId id="456" r:id="rId43"/>
    <p:sldId id="458" r:id="rId44"/>
    <p:sldId id="459" r:id="rId45"/>
    <p:sldId id="402" r:id="rId46"/>
    <p:sldId id="403" r:id="rId47"/>
    <p:sldId id="406" r:id="rId48"/>
    <p:sldId id="404" r:id="rId49"/>
    <p:sldId id="408" r:id="rId50"/>
    <p:sldId id="411" r:id="rId51"/>
    <p:sldId id="425" r:id="rId52"/>
    <p:sldId id="412" r:id="rId53"/>
    <p:sldId id="414" r:id="rId54"/>
    <p:sldId id="413" r:id="rId55"/>
    <p:sldId id="481" r:id="rId56"/>
    <p:sldId id="450" r:id="rId57"/>
    <p:sldId id="444" r:id="rId58"/>
    <p:sldId id="401" r:id="rId59"/>
    <p:sldId id="460" r:id="rId60"/>
    <p:sldId id="467" r:id="rId61"/>
    <p:sldId id="483" r:id="rId62"/>
    <p:sldId id="496" r:id="rId63"/>
    <p:sldId id="495" r:id="rId64"/>
    <p:sldId id="466" r:id="rId65"/>
    <p:sldId id="418" r:id="rId66"/>
    <p:sldId id="424" r:id="rId67"/>
    <p:sldId id="474" r:id="rId68"/>
    <p:sldId id="490" r:id="rId69"/>
    <p:sldId id="491" r:id="rId70"/>
    <p:sldId id="492" r:id="rId71"/>
    <p:sldId id="494" r:id="rId72"/>
    <p:sldId id="422" r:id="rId73"/>
    <p:sldId id="462" r:id="rId74"/>
    <p:sldId id="461" r:id="rId75"/>
    <p:sldId id="423" r:id="rId76"/>
    <p:sldId id="463" r:id="rId77"/>
    <p:sldId id="465" r:id="rId78"/>
    <p:sldId id="472" r:id="rId79"/>
    <p:sldId id="473" r:id="rId80"/>
    <p:sldId id="475" r:id="rId81"/>
    <p:sldId id="476" r:id="rId82"/>
    <p:sldId id="478" r:id="rId83"/>
    <p:sldId id="479" r:id="rId84"/>
    <p:sldId id="497" r:id="rId85"/>
    <p:sldId id="500" r:id="rId86"/>
    <p:sldId id="379" r:id="rId87"/>
    <p:sldId id="380" r:id="rId88"/>
    <p:sldId id="381" r:id="rId89"/>
    <p:sldId id="433" r:id="rId90"/>
    <p:sldId id="434" r:id="rId91"/>
    <p:sldId id="428" r:id="rId92"/>
    <p:sldId id="435" r:id="rId93"/>
    <p:sldId id="436" r:id="rId94"/>
    <p:sldId id="437" r:id="rId95"/>
    <p:sldId id="438" r:id="rId96"/>
    <p:sldId id="385" r:id="rId97"/>
    <p:sldId id="429" r:id="rId98"/>
    <p:sldId id="382" r:id="rId99"/>
  </p:sldIdLst>
  <p:sldSz cx="12192000" cy="6858000"/>
  <p:notesSz cx="6797675" cy="992822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" id="{1AB69B7D-9356-5347-9CF2-CD32587B458C}">
          <p14:sldIdLst>
            <p14:sldId id="256"/>
            <p14:sldId id="327"/>
            <p14:sldId id="430"/>
            <p14:sldId id="431"/>
            <p14:sldId id="432"/>
            <p14:sldId id="499"/>
            <p14:sldId id="498"/>
            <p14:sldId id="484"/>
            <p14:sldId id="486"/>
            <p14:sldId id="487"/>
            <p14:sldId id="489"/>
            <p14:sldId id="383"/>
            <p14:sldId id="386"/>
            <p14:sldId id="387"/>
            <p14:sldId id="426"/>
          </p14:sldIdLst>
        </p14:section>
        <p14:section name="small subgraphs" id="{28AAF498-C244-D24C-8F99-983C920DCDEA}">
          <p14:sldIdLst>
            <p14:sldId id="482"/>
            <p14:sldId id="439"/>
            <p14:sldId id="440"/>
            <p14:sldId id="441"/>
            <p14:sldId id="442"/>
            <p14:sldId id="443"/>
            <p14:sldId id="400"/>
            <p14:sldId id="445"/>
            <p14:sldId id="446"/>
            <p14:sldId id="447"/>
            <p14:sldId id="448"/>
            <p14:sldId id="451"/>
            <p14:sldId id="452"/>
            <p14:sldId id="453"/>
            <p14:sldId id="454"/>
            <p14:sldId id="455"/>
            <p14:sldId id="388"/>
            <p14:sldId id="390"/>
            <p14:sldId id="391"/>
            <p14:sldId id="392"/>
            <p14:sldId id="393"/>
            <p14:sldId id="394"/>
            <p14:sldId id="469"/>
            <p14:sldId id="397"/>
            <p14:sldId id="396"/>
            <p14:sldId id="470"/>
            <p14:sldId id="456"/>
            <p14:sldId id="458"/>
            <p14:sldId id="459"/>
            <p14:sldId id="402"/>
            <p14:sldId id="403"/>
            <p14:sldId id="406"/>
            <p14:sldId id="404"/>
            <p14:sldId id="408"/>
            <p14:sldId id="411"/>
            <p14:sldId id="425"/>
            <p14:sldId id="412"/>
            <p14:sldId id="414"/>
            <p14:sldId id="413"/>
          </p14:sldIdLst>
        </p14:section>
        <p14:section name="Large subgraphs" id="{479996C1-B1EC-7A42-85AE-603C1991C349}">
          <p14:sldIdLst>
            <p14:sldId id="481"/>
            <p14:sldId id="450"/>
            <p14:sldId id="444"/>
            <p14:sldId id="401"/>
            <p14:sldId id="460"/>
            <p14:sldId id="467"/>
            <p14:sldId id="483"/>
            <p14:sldId id="496"/>
            <p14:sldId id="495"/>
            <p14:sldId id="466"/>
            <p14:sldId id="418"/>
            <p14:sldId id="424"/>
            <p14:sldId id="474"/>
            <p14:sldId id="490"/>
            <p14:sldId id="491"/>
            <p14:sldId id="492"/>
            <p14:sldId id="494"/>
            <p14:sldId id="422"/>
            <p14:sldId id="462"/>
            <p14:sldId id="461"/>
            <p14:sldId id="423"/>
            <p14:sldId id="463"/>
            <p14:sldId id="465"/>
            <p14:sldId id="472"/>
            <p14:sldId id="473"/>
            <p14:sldId id="475"/>
            <p14:sldId id="476"/>
            <p14:sldId id="478"/>
            <p14:sldId id="479"/>
            <p14:sldId id="497"/>
            <p14:sldId id="500"/>
            <p14:sldId id="379"/>
            <p14:sldId id="380"/>
            <p14:sldId id="381"/>
            <p14:sldId id="433"/>
            <p14:sldId id="434"/>
            <p14:sldId id="428"/>
            <p14:sldId id="435"/>
            <p14:sldId id="436"/>
            <p14:sldId id="437"/>
            <p14:sldId id="438"/>
            <p14:sldId id="385"/>
            <p14:sldId id="429"/>
            <p14:sldId id="3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Cleres" initials="DC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FF7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6EF578A-33C9-415A-BF78-DC33DFA273C2}">
  <a:tblStyle styleId="{B6EF578A-33C9-415A-BF78-DC33DFA273C2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9EFF7"/>
          </a:solidFill>
        </a:fill>
      </a:tcStyle>
    </a:wholeTbl>
    <a:band1H>
      <a:tcStyle>
        <a:tcBdr/>
        <a:fill>
          <a:solidFill>
            <a:srgbClr val="D0DEEF"/>
          </a:solidFill>
        </a:fill>
      </a:tcStyle>
    </a:band1H>
    <a:band1V>
      <a:tcStyle>
        <a:tcBdr/>
        <a:fill>
          <a:solidFill>
            <a:srgbClr val="D0DEEF"/>
          </a:solidFill>
        </a:fill>
      </a:tcStyle>
    </a:band1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D659DD83-DF73-459C-A224-EB9C8445BEE4}" styleName="Table_1"/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52"/>
    <p:restoredTop sz="86599"/>
  </p:normalViewPr>
  <p:slideViewPr>
    <p:cSldViewPr snapToGrid="0" snapToObjects="1">
      <p:cViewPr varScale="1">
        <p:scale>
          <a:sx n="105" d="100"/>
          <a:sy n="105" d="100"/>
        </p:scale>
        <p:origin x="512" y="176"/>
      </p:cViewPr>
      <p:guideLst>
        <p:guide orient="horz" pos="2115"/>
        <p:guide pos="3840"/>
      </p:guideLst>
    </p:cSldViewPr>
  </p:slideViewPr>
  <p:outlineViewPr>
    <p:cViewPr>
      <p:scale>
        <a:sx n="33" d="100"/>
        <a:sy n="33" d="100"/>
      </p:scale>
      <p:origin x="0" y="-28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242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notesMaster" Target="notesMasters/notesMaster1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jp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g>
</file>

<file path=ppt/media/image7.png>
</file>

<file path=ppt/media/image70.jpg>
</file>

<file path=ppt/media/image71.png>
</file>

<file path=ppt/media/image72.jpg>
</file>

<file path=ppt/media/image73.jpg>
</file>

<file path=ppt/media/image74.jpg>
</file>

<file path=ppt/media/image75.png>
</file>

<file path=ppt/media/image76.png>
</file>

<file path=ppt/media/image77.png>
</file>

<file path=ppt/media/image78.png>
</file>

<file path=ppt/media/image8.svg>
</file>

<file path=ppt/media/image80.jpg>
</file>

<file path=ppt/media/image81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1" y="0"/>
            <a:ext cx="2945658" cy="4981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50446" y="0"/>
            <a:ext cx="2945658" cy="4981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420687" y="1241425"/>
            <a:ext cx="5956300" cy="335121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79768" y="4777960"/>
            <a:ext cx="5438140" cy="39092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1" y="9430089"/>
            <a:ext cx="2945658" cy="4981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50446" y="9430089"/>
            <a:ext cx="2945658" cy="498134"/>
          </a:xfrm>
          <a:prstGeom prst="rect">
            <a:avLst/>
          </a:prstGeom>
          <a:noFill/>
          <a:ln>
            <a:noFill/>
          </a:ln>
        </p:spPr>
        <p:txBody>
          <a:bodyPr lIns="96925" tIns="48450" rIns="96925" bIns="484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5121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79768" y="4777960"/>
            <a:ext cx="5438140" cy="3909239"/>
          </a:xfrm>
          <a:prstGeom prst="rect">
            <a:avLst/>
          </a:prstGeom>
          <a:noFill/>
          <a:ln>
            <a:noFill/>
          </a:ln>
        </p:spPr>
        <p:txBody>
          <a:bodyPr lIns="96925" tIns="48450" rIns="96925" bIns="48450" anchor="t" anchorCtr="0">
            <a:noAutofit/>
          </a:bodyPr>
          <a:lstStyle/>
          <a:p>
            <a:pPr marL="171450" marR="0" lvl="0" indent="-171450" algn="l" rtl="0">
              <a:spcBef>
                <a:spcPts val="0"/>
              </a:spcBef>
              <a:buClr>
                <a:schemeClr val="dk1"/>
              </a:buClr>
              <a:buSzPct val="25000"/>
              <a:buFontTx/>
              <a:buChar char="-"/>
            </a:pPr>
            <a:r>
              <a:rPr lang="en-US" dirty="0"/>
              <a:t>Include GOAL slide after !</a:t>
            </a:r>
            <a:endParaRPr dirty="0"/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3850446" y="9430089"/>
            <a:ext cx="2945658" cy="498134"/>
          </a:xfrm>
          <a:prstGeom prst="rect">
            <a:avLst/>
          </a:prstGeom>
          <a:noFill/>
          <a:ln>
            <a:noFill/>
          </a:ln>
        </p:spPr>
        <p:txBody>
          <a:bodyPr lIns="96925" tIns="48450" rIns="96925" bIns="484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a graph motif?</a:t>
            </a:r>
          </a:p>
          <a:p>
            <a:r>
              <a:rPr lang="en-US" dirty="0"/>
              <a:t>Statistically significant subgraph or pattern.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9117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Food chain graph.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64921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a graph motif?</a:t>
            </a:r>
          </a:p>
          <a:p>
            <a:r>
              <a:rPr lang="en-US" dirty="0"/>
              <a:t>Statistically significant subgraph or pattern.</a:t>
            </a:r>
          </a:p>
          <a:p>
            <a:endParaRPr lang="en-US" dirty="0"/>
          </a:p>
          <a:p>
            <a:r>
              <a:rPr lang="en-US" dirty="0"/>
              <a:t>voter network or any kind of social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4773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Motifs can have important roles or function, we call them functional/ computational units</a:t>
            </a:r>
          </a:p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motif: Regulator -&gt; suppresses extended firing</a:t>
            </a:r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motif: Feed-Froward -&gt; Extends firing in neuron C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33442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Regular is deterministic in edges</a:t>
            </a:r>
          </a:p>
          <a:p>
            <a:r>
              <a:rPr lang="en-US" dirty="0"/>
              <a:t>distance is the number of nodes between any two nodes.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489064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34866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1: </a:t>
            </a:r>
          </a:p>
          <a:p>
            <a:r>
              <a:rPr lang="en-US" dirty="0"/>
              <a:t>Finding motifs if size 4 and 5 in brain wiring diagrams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 typeface="Calibri"/>
              <a:buNone/>
              <a:tabLst/>
              <a:defRPr/>
            </a:pPr>
            <a:r>
              <a:rPr lang="en-US" dirty="0"/>
              <a:t>Small motif (3-5): Belief is that for stability, motifs should be small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61376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Make</a:t>
            </a:r>
            <a:r>
              <a:rPr lang="fr-FR" dirty="0"/>
              <a:t> the </a:t>
            </a:r>
            <a:r>
              <a:rPr lang="fr-FR" dirty="0" err="1"/>
              <a:t>whole</a:t>
            </a:r>
            <a:r>
              <a:rPr lang="fr-FR" dirty="0"/>
              <a:t> </a:t>
            </a:r>
            <a:r>
              <a:rPr lang="fr-FR" dirty="0" err="1"/>
              <a:t>process</a:t>
            </a:r>
            <a:r>
              <a:rPr lang="fr-FR" dirty="0"/>
              <a:t> intuitive</a:t>
            </a:r>
          </a:p>
          <a:p>
            <a:r>
              <a:rPr lang="fr-FR" dirty="0"/>
              <a:t>- </a:t>
            </a:r>
            <a:r>
              <a:rPr lang="fr-FR" dirty="0" err="1"/>
              <a:t>Subgraph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Isomorphism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Random</a:t>
            </a:r>
            <a:r>
              <a:rPr lang="fr-FR" dirty="0"/>
              <a:t> graphs</a:t>
            </a:r>
          </a:p>
          <a:p>
            <a:pPr marL="171450" indent="-171450">
              <a:buFontTx/>
              <a:buChar char="-"/>
            </a:pPr>
            <a:r>
              <a:rPr lang="fr-FR" dirty="0" err="1"/>
              <a:t>Zscore</a:t>
            </a: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263774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Make</a:t>
            </a:r>
            <a:r>
              <a:rPr lang="fr-FR" dirty="0"/>
              <a:t> the </a:t>
            </a:r>
            <a:r>
              <a:rPr lang="fr-FR" dirty="0" err="1"/>
              <a:t>whole</a:t>
            </a:r>
            <a:r>
              <a:rPr lang="fr-FR" dirty="0"/>
              <a:t> </a:t>
            </a:r>
            <a:r>
              <a:rPr lang="fr-FR" dirty="0" err="1"/>
              <a:t>process</a:t>
            </a:r>
            <a:r>
              <a:rPr lang="fr-FR" dirty="0"/>
              <a:t> intuitive</a:t>
            </a:r>
          </a:p>
          <a:p>
            <a:r>
              <a:rPr lang="fr-FR" dirty="0"/>
              <a:t>- </a:t>
            </a:r>
            <a:r>
              <a:rPr lang="fr-FR" dirty="0" err="1"/>
              <a:t>Subgraph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Isomorphism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Random</a:t>
            </a:r>
            <a:r>
              <a:rPr lang="fr-FR" dirty="0"/>
              <a:t> graphs</a:t>
            </a:r>
          </a:p>
          <a:p>
            <a:pPr marL="171450" indent="-171450">
              <a:buFontTx/>
              <a:buChar char="-"/>
            </a:pPr>
            <a:r>
              <a:rPr lang="fr-FR" dirty="0" err="1"/>
              <a:t>Zscore</a:t>
            </a: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19247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Make</a:t>
            </a:r>
            <a:r>
              <a:rPr lang="fr-FR" dirty="0"/>
              <a:t> the </a:t>
            </a:r>
            <a:r>
              <a:rPr lang="fr-FR" dirty="0" err="1"/>
              <a:t>whole</a:t>
            </a:r>
            <a:r>
              <a:rPr lang="fr-FR" dirty="0"/>
              <a:t> </a:t>
            </a:r>
            <a:r>
              <a:rPr lang="fr-FR" dirty="0" err="1"/>
              <a:t>process</a:t>
            </a:r>
            <a:r>
              <a:rPr lang="fr-FR" dirty="0"/>
              <a:t> intuitive</a:t>
            </a:r>
          </a:p>
          <a:p>
            <a:r>
              <a:rPr lang="fr-FR" dirty="0"/>
              <a:t>- </a:t>
            </a:r>
            <a:r>
              <a:rPr lang="fr-FR" dirty="0" err="1"/>
              <a:t>Subgraph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Isomorphism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Random</a:t>
            </a:r>
            <a:r>
              <a:rPr lang="fr-FR" dirty="0"/>
              <a:t> graphs</a:t>
            </a:r>
          </a:p>
          <a:p>
            <a:pPr marL="171450" indent="-171450">
              <a:buFontTx/>
              <a:buChar char="-"/>
            </a:pPr>
            <a:r>
              <a:rPr lang="fr-FR" dirty="0" err="1"/>
              <a:t>Zscore</a:t>
            </a: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9580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04832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 dirty="0" err="1"/>
              <a:t>Even</a:t>
            </a:r>
            <a:r>
              <a:rPr lang="fr-FR" dirty="0"/>
              <a:t> </a:t>
            </a:r>
            <a:r>
              <a:rPr lang="fr-FR" dirty="0" err="1"/>
              <a:t>though</a:t>
            </a:r>
            <a:r>
              <a:rPr lang="fr-FR" dirty="0"/>
              <a:t> </a:t>
            </a:r>
            <a:r>
              <a:rPr lang="fr-FR" dirty="0" err="1"/>
              <a:t>subgraphs</a:t>
            </a:r>
            <a:r>
              <a:rPr lang="fr-FR" dirty="0"/>
              <a:t> look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are the </a:t>
            </a:r>
            <a:r>
              <a:rPr lang="fr-FR" dirty="0" err="1"/>
              <a:t>same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49324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Make</a:t>
            </a:r>
            <a:r>
              <a:rPr lang="fr-FR" dirty="0"/>
              <a:t> the </a:t>
            </a:r>
            <a:r>
              <a:rPr lang="fr-FR" dirty="0" err="1"/>
              <a:t>whole</a:t>
            </a:r>
            <a:r>
              <a:rPr lang="fr-FR" dirty="0"/>
              <a:t> </a:t>
            </a:r>
            <a:r>
              <a:rPr lang="fr-FR" dirty="0" err="1"/>
              <a:t>process</a:t>
            </a:r>
            <a:r>
              <a:rPr lang="fr-FR" dirty="0"/>
              <a:t> intuitive</a:t>
            </a:r>
          </a:p>
          <a:p>
            <a:r>
              <a:rPr lang="fr-FR" dirty="0"/>
              <a:t>- </a:t>
            </a:r>
            <a:r>
              <a:rPr lang="fr-FR" dirty="0" err="1"/>
              <a:t>Subgraph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Isomorphism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 err="1"/>
              <a:t>Random</a:t>
            </a:r>
            <a:r>
              <a:rPr lang="fr-FR" dirty="0"/>
              <a:t> graphs</a:t>
            </a:r>
          </a:p>
          <a:p>
            <a:pPr marL="171450" indent="-171450">
              <a:buFontTx/>
              <a:buChar char="-"/>
            </a:pPr>
            <a:r>
              <a:rPr lang="fr-FR" dirty="0" err="1"/>
              <a:t>Zscore</a:t>
            </a: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7403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30287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Define vertex degree ( in and out)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4966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96400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892700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Isomorphism: there exists a mapping between the two sets of vertices, retaining the edges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76713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Isomorphism: there exists a mapping between the two sets of vertices, retaining the edges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247349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53081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29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68001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17543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80666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93376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Nauty</a:t>
            </a:r>
            <a:r>
              <a:rPr lang="en-US" dirty="0"/>
              <a:t>: Isomorphism checking algorithm still state of the art. </a:t>
            </a:r>
          </a:p>
          <a:p>
            <a:r>
              <a:rPr lang="en-US" dirty="0" err="1"/>
              <a:t>Mfinder</a:t>
            </a:r>
            <a:r>
              <a:rPr lang="en-US" dirty="0"/>
              <a:t>: First exact subgraph enumeration algorithm, inspired by work from Milo &amp; Al</a:t>
            </a:r>
          </a:p>
          <a:p>
            <a:r>
              <a:rPr lang="en-US" dirty="0"/>
              <a:t>ESU: Builds a tree from the entire graph. Two sets (subgraph set and neighbor set). Neighbor set should not contain labels greater than subgraph 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619124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- A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child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can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be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included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in a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particular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level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of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tree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only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if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it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has not been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included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in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previous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levels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- All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children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in a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tree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must have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numerical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labels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greater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than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root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of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tree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When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a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tree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has been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descended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to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lowest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level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it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ascended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again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and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process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repeated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vertices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visited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in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earlier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paths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are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now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considered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unvisited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9468795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38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5717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- A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child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can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be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included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in a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particular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level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of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tree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only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if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it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has not been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included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in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previous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levels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- All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children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in a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tree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must have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numerical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labels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greater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than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root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of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tree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When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a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tree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has been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descended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to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lowest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level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it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ascended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again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and the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process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repeated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vertices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visited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in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earlier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paths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are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now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considered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unvisited</a:t>
            </a:r>
            <a:r>
              <a:rPr lang="fr-F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39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9773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Building the tree layer by layer </a:t>
            </a:r>
          </a:p>
          <a:p>
            <a:r>
              <a:rPr lang="en-US" dirty="0"/>
              <a:t>1 top left node</a:t>
            </a:r>
          </a:p>
          <a:p>
            <a:r>
              <a:rPr lang="en-US" dirty="0" err="1"/>
              <a:t>Couter</a:t>
            </a:r>
            <a:r>
              <a:rPr lang="en-US" dirty="0"/>
              <a:t>-clockwise labelling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40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379803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42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038961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43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146806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44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298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Wiring</a:t>
            </a:r>
            <a:r>
              <a:rPr lang="fr-FR" dirty="0"/>
              <a:t> </a:t>
            </a:r>
            <a:r>
              <a:rPr lang="fr-FR" dirty="0" err="1"/>
              <a:t>diagram</a:t>
            </a:r>
            <a:r>
              <a:rPr lang="fr-FR" dirty="0"/>
              <a:t> = </a:t>
            </a:r>
            <a:r>
              <a:rPr lang="fr-FR" dirty="0" err="1"/>
              <a:t>connectome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1048150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LGN is part of the visual thalamus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 typeface="Calibri"/>
              <a:buNone/>
              <a:tabLst/>
              <a:defRPr/>
            </a:pPr>
            <a:r>
              <a:rPr lang="en-US" dirty="0"/>
              <a:t>~100Trillion voxels</a:t>
            </a:r>
          </a:p>
          <a:p>
            <a:r>
              <a:rPr lang="en-US" dirty="0"/>
              <a:t>Thoroughly proofread</a:t>
            </a:r>
          </a:p>
          <a:p>
            <a:r>
              <a:rPr lang="en-US" dirty="0"/>
              <a:t>Left with 412 complete neurons</a:t>
            </a:r>
          </a:p>
          <a:p>
            <a:r>
              <a:rPr lang="en-US" dirty="0"/>
              <a:t>820 unique pre/post pairs</a:t>
            </a:r>
          </a:p>
          <a:p>
            <a:r>
              <a:rPr lang="en-US" dirty="0"/>
              <a:t>Tree-like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45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4330452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Stanford Network Analysis Project</a:t>
            </a:r>
          </a:p>
          <a:p>
            <a:r>
              <a:rPr lang="en-US" dirty="0"/>
              <a:t>Clustering coefficient of 0.4</a:t>
            </a:r>
          </a:p>
          <a:p>
            <a:r>
              <a:rPr lang="en-US" dirty="0"/>
              <a:t>Diameter of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46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764844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HHMI </a:t>
            </a:r>
            <a:r>
              <a:rPr lang="en-US" dirty="0" err="1"/>
              <a:t>Janelia</a:t>
            </a:r>
            <a:r>
              <a:rPr lang="en-US" dirty="0"/>
              <a:t> Fly EM team</a:t>
            </a:r>
          </a:p>
          <a:p>
            <a:r>
              <a:rPr lang="en-US" dirty="0"/>
              <a:t>8000 images</a:t>
            </a:r>
          </a:p>
          <a:p>
            <a:r>
              <a:rPr lang="en-US" dirty="0"/>
              <a:t>Densely proofread</a:t>
            </a:r>
          </a:p>
          <a:p>
            <a:r>
              <a:rPr lang="en-US" dirty="0"/>
              <a:t>Remove connections if less than 10 synapses between the two segments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47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149730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small motifs: Because of stability we might assume motifs are small</a:t>
            </a:r>
          </a:p>
          <a:p>
            <a:r>
              <a:rPr lang="en-US" dirty="0"/>
              <a:t>Why large motifs: Some properties can emerge at larger scale (motifs of motifs)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48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543917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Number</a:t>
            </a:r>
            <a:r>
              <a:rPr lang="fr-FR" dirty="0"/>
              <a:t> of iso. Classes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ismorphic</a:t>
            </a:r>
            <a:r>
              <a:rPr lang="fr-FR" dirty="0"/>
              <a:t> groups </a:t>
            </a:r>
            <a:r>
              <a:rPr lang="fr-FR" dirty="0" err="1"/>
              <a:t>identified</a:t>
            </a:r>
            <a:r>
              <a:rPr lang="fr-FR" dirty="0"/>
              <a:t> in the graph</a:t>
            </a:r>
          </a:p>
          <a:p>
            <a:r>
              <a:rPr lang="fr-FR" dirty="0"/>
              <a:t>LGN has </a:t>
            </a:r>
            <a:r>
              <a:rPr lang="fr-FR" dirty="0" err="1"/>
              <a:t>less</a:t>
            </a:r>
            <a:r>
              <a:rPr lang="fr-FR" dirty="0"/>
              <a:t> due to a </a:t>
            </a:r>
            <a:r>
              <a:rPr lang="fr-FR" dirty="0" err="1"/>
              <a:t>tree</a:t>
            </a:r>
            <a:r>
              <a:rPr lang="fr-FR" dirty="0"/>
              <a:t> </a:t>
            </a:r>
            <a:r>
              <a:rPr lang="fr-FR" dirty="0" err="1"/>
              <a:t>like</a:t>
            </a:r>
            <a:r>
              <a:rPr lang="fr-FR" dirty="0"/>
              <a:t>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49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500399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Normalized</a:t>
            </a:r>
            <a:r>
              <a:rPr lang="fr-FR" dirty="0"/>
              <a:t> </a:t>
            </a:r>
            <a:r>
              <a:rPr lang="fr-FR" dirty="0" err="1"/>
              <a:t>frequency</a:t>
            </a:r>
            <a:r>
              <a:rPr lang="fr-FR" dirty="0"/>
              <a:t>: </a:t>
            </a:r>
            <a:r>
              <a:rPr lang="fr-FR" dirty="0" err="1"/>
              <a:t>isomorphic</a:t>
            </a:r>
            <a:r>
              <a:rPr lang="fr-FR" dirty="0"/>
              <a:t> class </a:t>
            </a:r>
            <a:r>
              <a:rPr lang="fr-FR" dirty="0" err="1"/>
              <a:t>frequency</a:t>
            </a:r>
            <a:r>
              <a:rPr lang="fr-FR" dirty="0"/>
              <a:t> over total </a:t>
            </a:r>
            <a:r>
              <a:rPr lang="fr-FR" dirty="0" err="1"/>
              <a:t>subgraph</a:t>
            </a:r>
            <a:r>
              <a:rPr lang="fr-FR" dirty="0"/>
              <a:t> occurrences.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50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27344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Motif 4.1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repeated</a:t>
            </a:r>
            <a:r>
              <a:rPr lang="fr-FR" dirty="0"/>
              <a:t> 3 times in motif 5.1 and 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51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344219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Kavosh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overall</a:t>
            </a:r>
            <a:r>
              <a:rPr lang="fr-FR" dirty="0"/>
              <a:t> </a:t>
            </a:r>
            <a:r>
              <a:rPr lang="fr-FR" dirty="0" err="1"/>
              <a:t>slower</a:t>
            </a:r>
            <a:endParaRPr lang="fr-FR" dirty="0"/>
          </a:p>
          <a:p>
            <a:r>
              <a:rPr lang="fr-FR" dirty="0" err="1"/>
              <a:t>Exponential</a:t>
            </a:r>
            <a:r>
              <a:rPr lang="fr-FR" dirty="0"/>
              <a:t> </a:t>
            </a:r>
            <a:r>
              <a:rPr lang="fr-FR" dirty="0" err="1"/>
              <a:t>increase</a:t>
            </a:r>
            <a:r>
              <a:rPr lang="fr-FR" dirty="0"/>
              <a:t> for </a:t>
            </a:r>
            <a:r>
              <a:rPr lang="fr-FR" dirty="0" err="1"/>
              <a:t>both</a:t>
            </a:r>
            <a:r>
              <a:rPr lang="fr-FR" dirty="0"/>
              <a:t> </a:t>
            </a:r>
            <a:r>
              <a:rPr lang="fr-FR" dirty="0" err="1"/>
              <a:t>algorithms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52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763032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Especially</a:t>
            </a:r>
            <a:r>
              <a:rPr lang="fr-FR" dirty="0"/>
              <a:t> for large motifs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53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329413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Once </a:t>
            </a:r>
            <a:r>
              <a:rPr lang="fr-FR" dirty="0" err="1"/>
              <a:t>Gtrie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built</a:t>
            </a:r>
            <a:r>
              <a:rPr lang="fr-FR" dirty="0"/>
              <a:t> </a:t>
            </a:r>
            <a:r>
              <a:rPr lang="fr-FR" dirty="0" err="1"/>
              <a:t>gtrieScanner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fast</a:t>
            </a:r>
            <a:r>
              <a:rPr lang="fr-F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54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0854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  <a:p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time 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7747232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would we want to look at large motifs: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 typeface="Calibri"/>
              <a:buNone/>
              <a:tabLst/>
              <a:defRPr/>
            </a:pPr>
            <a:r>
              <a:rPr lang="en-US" dirty="0"/>
              <a:t>Large motif (6+): Some properties can emerge at larger scale (motifs of motifs)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55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2271874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56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696289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57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142277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Exact solutions are very heavy computationally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58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007738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Three possible actions:</a:t>
            </a:r>
          </a:p>
          <a:p>
            <a:pPr marL="171450" indent="-171450">
              <a:buFontTx/>
              <a:buChar char="-"/>
            </a:pPr>
            <a:r>
              <a:rPr lang="en-US" dirty="0"/>
              <a:t>Join two components</a:t>
            </a:r>
          </a:p>
          <a:p>
            <a:pPr marL="171450" indent="-171450">
              <a:buFontTx/>
              <a:buChar char="-"/>
            </a:pPr>
            <a:r>
              <a:rPr lang="en-US" dirty="0"/>
              <a:t>Move nodes from one component to another</a:t>
            </a:r>
          </a:p>
          <a:p>
            <a:pPr marL="171450" indent="-171450">
              <a:buFontTx/>
              <a:buChar char="-"/>
            </a:pPr>
            <a:r>
              <a:rPr lang="en-US" dirty="0"/>
              <a:t>Move nodes to a new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59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910923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Advantage from K-means: no need for k</a:t>
            </a:r>
          </a:p>
          <a:p>
            <a:r>
              <a:rPr lang="en-US" dirty="0"/>
              <a:t>Advantage from </a:t>
            </a:r>
            <a:r>
              <a:rPr lang="en-US" dirty="0" err="1"/>
              <a:t>GraphCut</a:t>
            </a:r>
            <a:r>
              <a:rPr lang="en-US" dirty="0"/>
              <a:t>: no source needed (unary term)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60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0148149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Cluster using modified Kernighan-Lin algorithm</a:t>
            </a:r>
          </a:p>
          <a:p>
            <a:r>
              <a:rPr lang="en-US" dirty="0"/>
              <a:t>Using weights of 2 if there is an edge both ways between two nodes</a:t>
            </a:r>
          </a:p>
          <a:p>
            <a:r>
              <a:rPr lang="en-US" dirty="0"/>
              <a:t>Weight 1 if one way edge</a:t>
            </a:r>
          </a:p>
          <a:p>
            <a:r>
              <a:rPr lang="en-US" dirty="0"/>
              <a:t>Weight -1 if no edge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61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2679792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Cluster using modified Kernighan-Lin algorithm</a:t>
            </a:r>
          </a:p>
          <a:p>
            <a:r>
              <a:rPr lang="en-US" dirty="0"/>
              <a:t>Using weights of 2 if there is an edge both ways between two nodes</a:t>
            </a:r>
          </a:p>
          <a:p>
            <a:r>
              <a:rPr lang="en-US" dirty="0"/>
              <a:t>Weight 1 if one way edge</a:t>
            </a:r>
          </a:p>
          <a:p>
            <a:r>
              <a:rPr lang="en-US" dirty="0"/>
              <a:t>Weight -1 if no edge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62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013912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Cluster using modified Kernighan-Lin algorithm</a:t>
            </a:r>
          </a:p>
          <a:p>
            <a:r>
              <a:rPr lang="en-US" dirty="0"/>
              <a:t>Using weights of 2 if there is an edge both ways between two nodes</a:t>
            </a:r>
          </a:p>
          <a:p>
            <a:r>
              <a:rPr lang="en-US" dirty="0"/>
              <a:t>Weight 1 if one way edge</a:t>
            </a:r>
          </a:p>
          <a:p>
            <a:r>
              <a:rPr lang="en-US" dirty="0"/>
              <a:t>Weight -1 if no edge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63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92457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small motifs: Because of stability we might assume motifs are small</a:t>
            </a:r>
          </a:p>
          <a:p>
            <a:r>
              <a:rPr lang="en-US" dirty="0"/>
              <a:t>Why large motifs: Some properties can emerge at larger scale (motifs of motifs)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64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11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Connectomics</a:t>
            </a:r>
            <a:r>
              <a:rPr lang="en-US" dirty="0"/>
              <a:t> spans many areas of expertise</a:t>
            </a:r>
          </a:p>
          <a:p>
            <a:r>
              <a:rPr lang="en-US" dirty="0"/>
              <a:t>Trillions to gazillions of voxels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3746191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17 initial clusters</a:t>
            </a:r>
          </a:p>
          <a:p>
            <a:r>
              <a:rPr lang="fr-FR" dirty="0"/>
              <a:t>9 clusters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edges</a:t>
            </a:r>
            <a:endParaRPr lang="fr-FR" dirty="0"/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65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349477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5 clusters </a:t>
            </a:r>
            <a:r>
              <a:rPr lang="fr-FR" dirty="0" err="1"/>
              <a:t>with</a:t>
            </a:r>
            <a:r>
              <a:rPr lang="fr-FR" dirty="0"/>
              <a:t> more </a:t>
            </a:r>
            <a:r>
              <a:rPr lang="fr-FR" dirty="0" err="1"/>
              <a:t>than</a:t>
            </a:r>
            <a:r>
              <a:rPr lang="fr-FR" dirty="0"/>
              <a:t> 10 </a:t>
            </a:r>
            <a:r>
              <a:rPr lang="fr-FR" dirty="0" err="1"/>
              <a:t>nodes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66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416004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retrieval rate to search space reduction.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67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180796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68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017330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69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761652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70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596535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Motif 7 has a long </a:t>
            </a:r>
            <a:r>
              <a:rPr lang="fr-FR" dirty="0" err="1"/>
              <a:t>chain</a:t>
            </a:r>
            <a:endParaRPr lang="fr-FR" dirty="0"/>
          </a:p>
          <a:p>
            <a:endParaRPr lang="fr-FR" dirty="0"/>
          </a:p>
          <a:p>
            <a:r>
              <a:rPr lang="fr-FR" dirty="0"/>
              <a:t>Motif 8 </a:t>
            </a:r>
            <a:r>
              <a:rPr lang="fr-FR" dirty="0" err="1"/>
              <a:t>is</a:t>
            </a:r>
            <a:r>
              <a:rPr lang="fr-FR" dirty="0"/>
              <a:t> more dense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71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56896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72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835952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73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4705696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74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9765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Trillions to gazillions of voxels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2881500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75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731891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76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230216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GtrieScanner</a:t>
            </a:r>
            <a:r>
              <a:rPr lang="en-US" dirty="0"/>
              <a:t>: 4h25m</a:t>
            </a:r>
          </a:p>
          <a:p>
            <a:r>
              <a:rPr lang="en-US" dirty="0"/>
              <a:t>OURS: 1h20m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77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766552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Clustering</a:t>
            </a:r>
            <a:r>
              <a:rPr lang="fr-FR" dirty="0"/>
              <a:t>: Replace double </a:t>
            </a:r>
            <a:r>
              <a:rPr lang="fr-FR" dirty="0" err="1"/>
              <a:t>edges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weight</a:t>
            </a:r>
            <a:r>
              <a:rPr lang="fr-FR" dirty="0"/>
              <a:t> of 2 and no </a:t>
            </a:r>
            <a:r>
              <a:rPr lang="fr-FR" dirty="0" err="1"/>
              <a:t>edge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edge</a:t>
            </a:r>
            <a:r>
              <a:rPr lang="fr-FR" dirty="0"/>
              <a:t> of 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78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1898142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79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923973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of the first results on brain wiring diagrams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81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941243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83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026981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84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8857336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85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9147375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86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3584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left with a graph mapping of neurons in the brain, a connectome. </a:t>
            </a:r>
          </a:p>
          <a:p>
            <a:r>
              <a:rPr lang="en-US" dirty="0"/>
              <a:t>Many applications to decipher what this graph holds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747942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the pipeline.</a:t>
            </a:r>
          </a:p>
          <a:p>
            <a:endParaRPr lang="en-US" dirty="0"/>
          </a:p>
          <a:p>
            <a:r>
              <a:rPr lang="en-US" dirty="0"/>
              <a:t>Remove pipeline !</a:t>
            </a:r>
            <a:br>
              <a:rPr lang="en-US" dirty="0"/>
            </a:br>
            <a:r>
              <a:rPr lang="en-US" dirty="0"/>
              <a:t>Include less details on pipeline </a:t>
            </a:r>
            <a:br>
              <a:rPr lang="en-US" dirty="0"/>
            </a:br>
            <a:r>
              <a:rPr lang="en-US" dirty="0"/>
              <a:t>1. Biology (cutting imaging)</a:t>
            </a:r>
          </a:p>
          <a:p>
            <a:r>
              <a:rPr lang="en-US" dirty="0"/>
              <a:t>2. Computer Science (segmentation)</a:t>
            </a:r>
          </a:p>
          <a:p>
            <a:r>
              <a:rPr lang="en-US" dirty="0"/>
              <a:t>3. Graph theory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87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769906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Acquisition</a:t>
            </a:r>
          </a:p>
          <a:p>
            <a:endParaRPr lang="en-US" dirty="0"/>
          </a:p>
          <a:p>
            <a:r>
              <a:rPr lang="en-US" dirty="0"/>
              <a:t>Acrylic casing</a:t>
            </a:r>
          </a:p>
          <a:p>
            <a:r>
              <a:rPr lang="en-US" dirty="0"/>
              <a:t>Stained using Osmium oxide and </a:t>
            </a:r>
            <a:r>
              <a:rPr lang="en-US" dirty="0" err="1"/>
              <a:t>formaldahyde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88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495180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Acquisition</a:t>
            </a:r>
          </a:p>
          <a:p>
            <a:endParaRPr lang="en-US" dirty="0"/>
          </a:p>
          <a:p>
            <a:r>
              <a:rPr lang="en-US" dirty="0"/>
              <a:t>Acrylic casing</a:t>
            </a:r>
          </a:p>
          <a:p>
            <a:r>
              <a:rPr lang="en-US" dirty="0"/>
              <a:t>Stained using Osmium oxide and </a:t>
            </a:r>
            <a:r>
              <a:rPr lang="en-US" dirty="0" err="1"/>
              <a:t>formaldahyde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89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8763104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Acquisition</a:t>
            </a:r>
          </a:p>
          <a:p>
            <a:endParaRPr lang="en-US" dirty="0"/>
          </a:p>
          <a:p>
            <a:r>
              <a:rPr lang="en-US" dirty="0"/>
              <a:t>Acrylic casing</a:t>
            </a:r>
          </a:p>
          <a:p>
            <a:r>
              <a:rPr lang="en-US" dirty="0"/>
              <a:t>Stained using Osmium oxide and </a:t>
            </a:r>
            <a:r>
              <a:rPr lang="en-US" dirty="0" err="1"/>
              <a:t>formaldahyde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90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7081355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Acquisition</a:t>
            </a:r>
          </a:p>
          <a:p>
            <a:endParaRPr lang="en-US" dirty="0"/>
          </a:p>
          <a:p>
            <a:r>
              <a:rPr lang="en-US" dirty="0"/>
              <a:t>Acrylic casing</a:t>
            </a:r>
          </a:p>
          <a:p>
            <a:r>
              <a:rPr lang="en-US" dirty="0"/>
              <a:t>Stained using Osmium oxide and </a:t>
            </a:r>
            <a:r>
              <a:rPr lang="en-US" dirty="0" err="1"/>
              <a:t>formaldahyde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91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4778402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Acquisition</a:t>
            </a:r>
          </a:p>
          <a:p>
            <a:endParaRPr lang="en-US" dirty="0"/>
          </a:p>
          <a:p>
            <a:r>
              <a:rPr lang="en-US" dirty="0"/>
              <a:t>Acrylic casing</a:t>
            </a:r>
          </a:p>
          <a:p>
            <a:r>
              <a:rPr lang="en-US" dirty="0"/>
              <a:t>Stained using Osmium oxide and </a:t>
            </a:r>
            <a:r>
              <a:rPr lang="en-US" dirty="0" err="1"/>
              <a:t>formaldahyde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92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828778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Acquisition</a:t>
            </a:r>
          </a:p>
          <a:p>
            <a:endParaRPr lang="en-US" dirty="0"/>
          </a:p>
          <a:p>
            <a:r>
              <a:rPr lang="en-US" dirty="0"/>
              <a:t>Acrylic casing</a:t>
            </a:r>
          </a:p>
          <a:p>
            <a:r>
              <a:rPr lang="en-US" dirty="0"/>
              <a:t>Stained using Osmium oxide and </a:t>
            </a:r>
            <a:r>
              <a:rPr lang="en-US" dirty="0" err="1"/>
              <a:t>formaldahyde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93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6383836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Acquisition</a:t>
            </a:r>
          </a:p>
          <a:p>
            <a:endParaRPr lang="en-US" dirty="0"/>
          </a:p>
          <a:p>
            <a:r>
              <a:rPr lang="en-US" dirty="0"/>
              <a:t>Acrylic casing</a:t>
            </a:r>
          </a:p>
          <a:p>
            <a:r>
              <a:rPr lang="en-US" dirty="0"/>
              <a:t>Stained using Osmium oxide and </a:t>
            </a:r>
            <a:r>
              <a:rPr lang="en-US" dirty="0" err="1"/>
              <a:t>formaldahyde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94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7655033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Acquisition</a:t>
            </a:r>
          </a:p>
          <a:p>
            <a:endParaRPr lang="en-US" dirty="0"/>
          </a:p>
          <a:p>
            <a:r>
              <a:rPr lang="en-US" dirty="0"/>
              <a:t>Acrylic casing</a:t>
            </a:r>
          </a:p>
          <a:p>
            <a:r>
              <a:rPr lang="en-US" dirty="0"/>
              <a:t>Stained using Osmium oxide and </a:t>
            </a:r>
            <a:r>
              <a:rPr lang="en-US" dirty="0" err="1"/>
              <a:t>formaldahyde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95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0383592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Segmentation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96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7461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Graph motifs are found everywhere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5377638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Segmentation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97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21344592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98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26646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3920330" y="-1256504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 rot="5400000">
            <a:off x="7133430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 rot="5400000">
            <a:off x="1799430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/>
          <p:nvPr/>
        </p:nvSpPr>
        <p:spPr>
          <a:xfrm>
            <a:off x="-12875" y="-2705"/>
            <a:ext cx="4844240" cy="1585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Shape 25"/>
          <p:cNvSpPr/>
          <p:nvPr/>
        </p:nvSpPr>
        <p:spPr>
          <a:xfrm>
            <a:off x="7347760" y="6699464"/>
            <a:ext cx="4844240" cy="1585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560416" y="1147862"/>
            <a:ext cx="9793380" cy="542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8C0FFDC-E40E-4D47-BF83-E3404783EF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6343" y="176489"/>
            <a:ext cx="1862777" cy="54282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1A13C-C52A-C142-8DC2-700DACB009A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71673-C0F1-A641-8271-7D0DA294B25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FF601-A396-8D4E-93FC-B6F4A8553AE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831850" y="1709740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831850" y="4589464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839787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3"/>
          </p:nvPr>
        </p:nvSpPr>
        <p:spPr>
          <a:xfrm>
            <a:off x="6172201" y="1681163"/>
            <a:ext cx="5183186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4"/>
          </p:nvPr>
        </p:nvSpPr>
        <p:spPr>
          <a:xfrm>
            <a:off x="6172201" y="2505075"/>
            <a:ext cx="5183186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778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1143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635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1274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127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1276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1277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1278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1279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24.sv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42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11" Type="http://schemas.openxmlformats.org/officeDocument/2006/relationships/image" Target="../media/image60.png"/><Relationship Id="rId5" Type="http://schemas.openxmlformats.org/officeDocument/2006/relationships/image" Target="../media/image62.png"/><Relationship Id="rId10" Type="http://schemas.openxmlformats.org/officeDocument/2006/relationships/image" Target="../media/image59.png"/><Relationship Id="rId4" Type="http://schemas.openxmlformats.org/officeDocument/2006/relationships/image" Target="../media/image61.png"/><Relationship Id="rId9" Type="http://schemas.openxmlformats.org/officeDocument/2006/relationships/image" Target="../media/image66.png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42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11" Type="http://schemas.openxmlformats.org/officeDocument/2006/relationships/image" Target="../media/image60.png"/><Relationship Id="rId5" Type="http://schemas.openxmlformats.org/officeDocument/2006/relationships/image" Target="../media/image62.png"/><Relationship Id="rId10" Type="http://schemas.openxmlformats.org/officeDocument/2006/relationships/image" Target="../media/image59.png"/><Relationship Id="rId4" Type="http://schemas.openxmlformats.org/officeDocument/2006/relationships/image" Target="../media/image61.png"/><Relationship Id="rId9" Type="http://schemas.openxmlformats.org/officeDocument/2006/relationships/image" Target="../media/image66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png"/><Relationship Id="rId3" Type="http://schemas.openxmlformats.org/officeDocument/2006/relationships/image" Target="../media/image46.png"/><Relationship Id="rId7" Type="http://schemas.openxmlformats.org/officeDocument/2006/relationships/image" Target="../media/image64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6.pn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9.jp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jpg"/><Relationship Id="rId5" Type="http://schemas.openxmlformats.org/officeDocument/2006/relationships/image" Target="../media/image69.jpg"/><Relationship Id="rId4" Type="http://schemas.openxmlformats.org/officeDocument/2006/relationships/image" Target="../media/image10.jp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jp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2.jpg"/><Relationship Id="rId4" Type="http://schemas.openxmlformats.org/officeDocument/2006/relationships/image" Target="../media/image70.jp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jpg"/><Relationship Id="rId5" Type="http://schemas.openxmlformats.org/officeDocument/2006/relationships/image" Target="../media/image73.jpg"/><Relationship Id="rId4" Type="http://schemas.openxmlformats.org/officeDocument/2006/relationships/image" Target="../media/image70.jp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image" Target="../media/image72.jp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jpg"/><Relationship Id="rId5" Type="http://schemas.openxmlformats.org/officeDocument/2006/relationships/image" Target="../media/image73.jpg"/><Relationship Id="rId4" Type="http://schemas.openxmlformats.org/officeDocument/2006/relationships/image" Target="../media/image70.jpg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image" Target="../media/image71.png"/><Relationship Id="rId7" Type="http://schemas.openxmlformats.org/officeDocument/2006/relationships/image" Target="../media/image72.jp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jpg"/><Relationship Id="rId5" Type="http://schemas.openxmlformats.org/officeDocument/2006/relationships/image" Target="../media/image73.jpg"/><Relationship Id="rId4" Type="http://schemas.openxmlformats.org/officeDocument/2006/relationships/image" Target="../media/image70.jp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75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jpg"/><Relationship Id="rId3" Type="http://schemas.openxmlformats.org/officeDocument/2006/relationships/image" Target="../media/image78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79.emf"/><Relationship Id="rId9" Type="http://schemas.openxmlformats.org/officeDocument/2006/relationships/image" Target="../media/image8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/>
        </p:nvSpPr>
        <p:spPr>
          <a:xfrm>
            <a:off x="0" y="0"/>
            <a:ext cx="8404058" cy="68607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 lang="en-US" sz="20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525399" y="4474750"/>
            <a:ext cx="6528544" cy="138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libri"/>
              <a:buNone/>
            </a:pPr>
            <a:r>
              <a:rPr lang="en-US" sz="24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  <a:sym typeface="Calibri"/>
              </a:rPr>
              <a:t>June 26</a:t>
            </a:r>
            <a:r>
              <a:rPr lang="en-US" sz="2400" baseline="300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  <a:sym typeface="Calibri"/>
              </a:rPr>
              <a:t>th</a:t>
            </a:r>
            <a:r>
              <a:rPr lang="en-US" sz="2400" u="none" strike="noStrike" cap="none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  <a:sym typeface="Calibri"/>
              </a:rPr>
              <a:t>, 2019</a:t>
            </a:r>
            <a:endParaRPr lang="en-US" sz="24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Calibri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</a:rPr>
              <a:t>Presenter : </a:t>
            </a:r>
            <a:r>
              <a:rPr lang="en-US" sz="1800" dirty="0" err="1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</a:rPr>
              <a:t>Alleon</a:t>
            </a:r>
            <a:r>
              <a:rPr lang="en-US" sz="18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</a:rPr>
              <a:t> Antoine, CSE – Master 2 </a:t>
            </a:r>
          </a:p>
          <a:p>
            <a:endParaRPr lang="en-US" sz="18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sz="2000" b="1" u="none" strike="noStrike" cap="none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libri"/>
              <a:buNone/>
            </a:pPr>
            <a:r>
              <a:rPr lang="en-US" u="none" strike="noStrike" cap="none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  <a:sym typeface="Calibri"/>
              </a:rPr>
              <a:t>École Polytechnique </a:t>
            </a:r>
            <a:r>
              <a:rPr lang="en-US" u="none" strike="noStrike" cap="none" dirty="0" err="1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  <a:sym typeface="Calibri"/>
              </a:rPr>
              <a:t>Fédérale</a:t>
            </a:r>
            <a:r>
              <a:rPr lang="en-US" u="none" strike="noStrike" cap="none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  <a:sym typeface="Calibri"/>
              </a:rPr>
              <a:t> de Lausanne </a:t>
            </a:r>
            <a:r>
              <a:rPr lang="mr-IN" u="none" strike="noStrike" cap="none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  <a:sym typeface="Calibri"/>
              </a:rPr>
              <a:t>–</a:t>
            </a:r>
            <a:r>
              <a:rPr lang="en-US" u="none" strike="noStrike" cap="none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  <a:sym typeface="Calibri"/>
              </a:rPr>
              <a:t> EPFL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libri"/>
              <a:buNone/>
            </a:pPr>
            <a:r>
              <a:rPr lang="en-US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Calibri" charset="0"/>
                <a:sym typeface="Calibri"/>
              </a:rPr>
              <a:t>Visual Computing Group, Harvard SEAS</a:t>
            </a:r>
            <a:endParaRPr lang="en-US" u="none" strike="noStrike" cap="none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Calibri" charset="0"/>
              <a:sym typeface="Calibri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0" y="523375"/>
            <a:ext cx="8404058" cy="3692480"/>
          </a:xfrm>
        </p:spPr>
        <p:txBody>
          <a:bodyPr>
            <a:normAutofit/>
          </a:bodyPr>
          <a:lstStyle/>
          <a:p>
            <a:r>
              <a:rPr lang="en-US" sz="3600" b="1" u="sng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Master’s Thesis</a:t>
            </a:r>
            <a:br>
              <a:rPr lang="en-US" sz="3600" b="1" u="sng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br>
              <a:rPr lang="en-US" sz="36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36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for </a:t>
            </a:r>
            <a:r>
              <a:rPr lang="en-US" sz="3600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Connectomics</a:t>
            </a:r>
            <a:r>
              <a:rPr lang="en-US" sz="36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</a:t>
            </a:r>
            <a:br>
              <a:rPr lang="en-US" sz="36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36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Finding Computational Units in the Brain’s Wiring Diagram</a:t>
            </a:r>
            <a:br>
              <a:rPr lang="en-US" sz="36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endParaRPr lang="en-US" sz="36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C7D313-2E70-7648-9626-57EBD9168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5486" y="2073776"/>
            <a:ext cx="2979423" cy="2710447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61E63BF0-9D96-A548-B32A-45CF94FDD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6343" y="176489"/>
            <a:ext cx="1862777" cy="54282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970032-9508-CD43-948E-0D3332A1EB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0F8713-CEF4-AF46-BE18-0A91AE427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Discovery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47AD55E-3F5A-764A-B455-83A61A71F4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0" name="Picture 2" descr="https://lh3.googleusercontent.com/b6N_zmuBYxys87l7_rmqAYNL3rFaPQkTBNIResCqPow06ngHl_OSELAOK_46wYAyPcYeiSIHTOxBj6JSmJF8ufaeSdO8PkJh-vuGf8MVfAqfaemq4k2mcXPr5ehzi96KsAsrVBABT9k">
            <a:extLst>
              <a:ext uri="{FF2B5EF4-FFF2-40B4-BE49-F238E27FC236}">
                <a16:creationId xmlns:a16="http://schemas.microsoft.com/office/drawing/2014/main" id="{498C1E71-2ADB-A04C-985C-9927C9EEB9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526" y="1813391"/>
            <a:ext cx="5700661" cy="4420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https://lh3.googleusercontent.com/xK3_2UBUEwunMoj6erEdvqU0E-dICCQc2HuHQ4iKyREeM32uu0H46bKO0vdrP2CLGAhw8K8S_pJlJP3ftpYWJBLY_6cVmE9_ZvsyZGcYmPwQBeYuK7doQ245qA8AYVGs3XWxYJWowes">
            <a:extLst>
              <a:ext uri="{FF2B5EF4-FFF2-40B4-BE49-F238E27FC236}">
                <a16:creationId xmlns:a16="http://schemas.microsoft.com/office/drawing/2014/main" id="{382545C3-816D-1D4A-ACDE-98E7E493F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314" y="2564522"/>
            <a:ext cx="1940998" cy="1728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7594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0F8713-CEF4-AF46-BE18-0A91AE427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Discovery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47AD55E-3F5A-764A-B455-83A61A71F4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6F2F949F-87C8-E648-9566-43303052D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050" y="1810728"/>
            <a:ext cx="6565900" cy="4545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961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0F8713-CEF4-AF46-BE18-0A91AE427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Discovery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0" name="Picture 9" descr="A picture containing object&#10;&#10;Description automatically generated">
            <a:extLst>
              <a:ext uri="{FF2B5EF4-FFF2-40B4-BE49-F238E27FC236}">
                <a16:creationId xmlns:a16="http://schemas.microsoft.com/office/drawing/2014/main" id="{6DA4B331-7E53-6847-97AE-1092D07D1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918" y="2092931"/>
            <a:ext cx="5758738" cy="36172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A329E2B-C10E-BA4E-8E96-54C0A98DDAAB}"/>
              </a:ext>
            </a:extLst>
          </p:cNvPr>
          <p:cNvSpPr txBox="1"/>
          <p:nvPr/>
        </p:nvSpPr>
        <p:spPr>
          <a:xfrm>
            <a:off x="7392691" y="2885871"/>
            <a:ext cx="244009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Gene regulation</a:t>
            </a:r>
          </a:p>
          <a:p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Metabolic system</a:t>
            </a:r>
          </a:p>
          <a:p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Voter networks</a:t>
            </a:r>
          </a:p>
          <a:p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Neuronal connections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47AD55E-3F5A-764A-B455-83A61A71F4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648809-B40E-AB4C-9589-F168423C86A6}"/>
              </a:ext>
            </a:extLst>
          </p:cNvPr>
          <p:cNvSpPr txBox="1"/>
          <p:nvPr/>
        </p:nvSpPr>
        <p:spPr>
          <a:xfrm>
            <a:off x="0" y="6538913"/>
            <a:ext cx="5368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R. Milo et al.: Network motifs: simple building blocks of </a:t>
            </a:r>
            <a:r>
              <a:rPr lang="fr-FR" sz="1100" dirty="0" err="1"/>
              <a:t>complex</a:t>
            </a:r>
            <a:r>
              <a:rPr lang="fr-FR" sz="1100" dirty="0"/>
              <a:t> networks. </a:t>
            </a:r>
            <a:r>
              <a:rPr lang="fr-FR" sz="1100" i="1" dirty="0"/>
              <a:t>Science</a:t>
            </a:r>
            <a:r>
              <a:rPr lang="fr-FR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96061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0F8713-CEF4-AF46-BE18-0A91AE427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Discovery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B6AFDC3F-E443-1944-91B2-4298BCA56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06" y="2228831"/>
            <a:ext cx="5673283" cy="38310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84979A-2D0D-E84F-9A37-7A72F66F8DB2}"/>
              </a:ext>
            </a:extLst>
          </p:cNvPr>
          <p:cNvSpPr txBox="1"/>
          <p:nvPr/>
        </p:nvSpPr>
        <p:spPr>
          <a:xfrm>
            <a:off x="6974237" y="2967335"/>
            <a:ext cx="27494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Feed-Forward loop motif</a:t>
            </a:r>
          </a:p>
          <a:p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Two types of neurons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399AA5-BAAD-B94C-94B0-C1919A9E25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8A9A0F5-58A7-6247-B853-2FA4EC597527}"/>
              </a:ext>
            </a:extLst>
          </p:cNvPr>
          <p:cNvCxnSpPr>
            <a:cxnSpLocks/>
          </p:cNvCxnSpPr>
          <p:nvPr/>
        </p:nvCxnSpPr>
        <p:spPr>
          <a:xfrm>
            <a:off x="2270234" y="2601872"/>
            <a:ext cx="165261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FD042C9-6FB6-E74F-91EF-882484948C85}"/>
              </a:ext>
            </a:extLst>
          </p:cNvPr>
          <p:cNvCxnSpPr>
            <a:cxnSpLocks/>
          </p:cNvCxnSpPr>
          <p:nvPr/>
        </p:nvCxnSpPr>
        <p:spPr>
          <a:xfrm>
            <a:off x="2144110" y="2874579"/>
            <a:ext cx="714704" cy="7041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DBAC3CC-B12D-4543-AC73-7BBB7AB8A9EF}"/>
              </a:ext>
            </a:extLst>
          </p:cNvPr>
          <p:cNvCxnSpPr>
            <a:cxnSpLocks/>
          </p:cNvCxnSpPr>
          <p:nvPr/>
        </p:nvCxnSpPr>
        <p:spPr>
          <a:xfrm flipV="1">
            <a:off x="3342290" y="2769476"/>
            <a:ext cx="641131" cy="74098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70998C7-67A9-1B4F-872A-B774B4724314}"/>
              </a:ext>
            </a:extLst>
          </p:cNvPr>
          <p:cNvCxnSpPr>
            <a:cxnSpLocks/>
          </p:cNvCxnSpPr>
          <p:nvPr/>
        </p:nvCxnSpPr>
        <p:spPr>
          <a:xfrm>
            <a:off x="2144110" y="2878933"/>
            <a:ext cx="714704" cy="7041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1498313-01FD-B345-8A2D-188958B89A3C}"/>
              </a:ext>
            </a:extLst>
          </p:cNvPr>
          <p:cNvCxnSpPr>
            <a:cxnSpLocks/>
          </p:cNvCxnSpPr>
          <p:nvPr/>
        </p:nvCxnSpPr>
        <p:spPr>
          <a:xfrm>
            <a:off x="2274847" y="4556946"/>
            <a:ext cx="165261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C8CFE91-A110-0D43-BF2C-E9149D5476AE}"/>
              </a:ext>
            </a:extLst>
          </p:cNvPr>
          <p:cNvCxnSpPr>
            <a:cxnSpLocks/>
          </p:cNvCxnSpPr>
          <p:nvPr/>
        </p:nvCxnSpPr>
        <p:spPr>
          <a:xfrm flipV="1">
            <a:off x="3327748" y="4724550"/>
            <a:ext cx="660286" cy="78690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DDB2267-5CD3-804C-9704-F0734274EC28}"/>
              </a:ext>
            </a:extLst>
          </p:cNvPr>
          <p:cNvCxnSpPr>
            <a:cxnSpLocks/>
          </p:cNvCxnSpPr>
          <p:nvPr/>
        </p:nvCxnSpPr>
        <p:spPr>
          <a:xfrm>
            <a:off x="2148723" y="4834007"/>
            <a:ext cx="714704" cy="7041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2584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0F8713-CEF4-AF46-BE18-0A91AE427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Discovery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84979A-2D0D-E84F-9A37-7A72F66F8DB2}"/>
              </a:ext>
            </a:extLst>
          </p:cNvPr>
          <p:cNvSpPr txBox="1"/>
          <p:nvPr/>
        </p:nvSpPr>
        <p:spPr>
          <a:xfrm>
            <a:off x="6974237" y="2967335"/>
            <a:ext cx="449834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Small-world properties of neural networks</a:t>
            </a:r>
          </a:p>
          <a:p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Highly clustered</a:t>
            </a:r>
          </a:p>
          <a:p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Small path length</a:t>
            </a:r>
          </a:p>
          <a:p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05ADEF54-23B3-D640-8086-F5CF13DB3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72" y="2470389"/>
            <a:ext cx="5938434" cy="284055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A457B-2739-B54B-9821-97F67B8954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7EF459-5F72-8945-9F5F-66588D40174A}"/>
              </a:ext>
            </a:extLst>
          </p:cNvPr>
          <p:cNvSpPr txBox="1"/>
          <p:nvPr/>
        </p:nvSpPr>
        <p:spPr>
          <a:xfrm>
            <a:off x="0" y="6538913"/>
            <a:ext cx="54136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B. </a:t>
            </a:r>
            <a:r>
              <a:rPr lang="fr-FR" sz="1100" dirty="0" err="1"/>
              <a:t>Uzzi</a:t>
            </a:r>
            <a:r>
              <a:rPr lang="fr-FR" sz="1100" dirty="0"/>
              <a:t> et al.: Small-world networks and management science </a:t>
            </a:r>
            <a:r>
              <a:rPr lang="fr-FR" sz="1100" dirty="0" err="1"/>
              <a:t>research</a:t>
            </a:r>
            <a:r>
              <a:rPr lang="fr-FR" sz="1100" dirty="0"/>
              <a:t>: A </a:t>
            </a:r>
            <a:r>
              <a:rPr lang="fr-FR" sz="1100" dirty="0" err="1"/>
              <a:t>review</a:t>
            </a:r>
            <a:r>
              <a:rPr lang="fr-FR" sz="11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687898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6C2A265-DCC2-A241-94CE-79EF88A4D9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Survey &amp; Application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Small motifs (3 to 5 nodes)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Brain wiring diagram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Computational performance</a:t>
            </a:r>
          </a:p>
          <a:p>
            <a:pPr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Exploration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Large motifs (6 and more nodes)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Improve efficiency on large motif detection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6F5A65-8BDE-664E-B474-077A0E9BA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Agenda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E2FE2A-6398-5B4A-9D9B-1DD413E4BE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4377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5C30FA-62A1-2D45-AD12-A0ACF57C69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1B2EFC-5D57-2F49-AF45-9F91C7361E4E}"/>
              </a:ext>
            </a:extLst>
          </p:cNvPr>
          <p:cNvSpPr txBox="1"/>
          <p:nvPr/>
        </p:nvSpPr>
        <p:spPr>
          <a:xfrm>
            <a:off x="3398787" y="2951946"/>
            <a:ext cx="53944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</a:rPr>
              <a:t>Small Subgraph enumeration: </a:t>
            </a:r>
          </a:p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</a:rPr>
              <a:t>Survey and applications</a:t>
            </a:r>
          </a:p>
        </p:txBody>
      </p:sp>
    </p:spTree>
    <p:extLst>
      <p:ext uri="{BB962C8B-B14F-4D97-AF65-F5344CB8AC3E}">
        <p14:creationId xmlns:p14="http://schemas.microsoft.com/office/powerpoint/2010/main" val="1070387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discovery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Intuition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1F880-BF18-C747-8449-495F8C3DA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3883234-47F7-FC48-9765-92D85C1A4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571" y="3219356"/>
            <a:ext cx="2242057" cy="142728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B8A5E14-190C-1B4C-AF2A-62912ED800EA}"/>
              </a:ext>
            </a:extLst>
          </p:cNvPr>
          <p:cNvSpPr txBox="1"/>
          <p:nvPr/>
        </p:nvSpPr>
        <p:spPr>
          <a:xfrm>
            <a:off x="1193429" y="4646644"/>
            <a:ext cx="1608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Initial graph</a:t>
            </a:r>
          </a:p>
        </p:txBody>
      </p:sp>
    </p:spTree>
    <p:extLst>
      <p:ext uri="{BB962C8B-B14F-4D97-AF65-F5344CB8AC3E}">
        <p14:creationId xmlns:p14="http://schemas.microsoft.com/office/powerpoint/2010/main" val="3425138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discovery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Intuition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1F880-BF18-C747-8449-495F8C3DA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3883234-47F7-FC48-9765-92D85C1A4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571" y="3219356"/>
            <a:ext cx="2242057" cy="1427289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32B83C3-15C3-7042-8219-EE5374AA5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0469" y="1901925"/>
            <a:ext cx="2242057" cy="1427289"/>
          </a:xfrm>
          <a:prstGeom prst="rect">
            <a:avLst/>
          </a:prstGeom>
        </p:spPr>
      </p:pic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1017CA94-8A53-0445-A711-68811FFE9180}"/>
              </a:ext>
            </a:extLst>
          </p:cNvPr>
          <p:cNvCxnSpPr>
            <a:stCxn id="8" idx="0"/>
            <a:endCxn id="11" idx="1"/>
          </p:cNvCxnSpPr>
          <p:nvPr/>
        </p:nvCxnSpPr>
        <p:spPr>
          <a:xfrm rot="5400000" flipH="1" flipV="1">
            <a:off x="3257141" y="1356029"/>
            <a:ext cx="603786" cy="3122869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B8A5E14-190C-1B4C-AF2A-62912ED800EA}"/>
              </a:ext>
            </a:extLst>
          </p:cNvPr>
          <p:cNvSpPr txBox="1"/>
          <p:nvPr/>
        </p:nvSpPr>
        <p:spPr>
          <a:xfrm>
            <a:off x="1193429" y="4646644"/>
            <a:ext cx="1608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Initial graph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517F49-9E7B-7E4B-832A-107492013EC1}"/>
              </a:ext>
            </a:extLst>
          </p:cNvPr>
          <p:cNvSpPr txBox="1"/>
          <p:nvPr/>
        </p:nvSpPr>
        <p:spPr>
          <a:xfrm>
            <a:off x="5243062" y="3332307"/>
            <a:ext cx="2119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Subgraph enumeration</a:t>
            </a:r>
          </a:p>
        </p:txBody>
      </p:sp>
    </p:spTree>
    <p:extLst>
      <p:ext uri="{BB962C8B-B14F-4D97-AF65-F5344CB8AC3E}">
        <p14:creationId xmlns:p14="http://schemas.microsoft.com/office/powerpoint/2010/main" val="8458097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discovery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Intuition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1F880-BF18-C747-8449-495F8C3DA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3883234-47F7-FC48-9765-92D85C1A4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571" y="3219356"/>
            <a:ext cx="2242057" cy="1427289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32B83C3-15C3-7042-8219-EE5374AA5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0469" y="1901925"/>
            <a:ext cx="2242057" cy="1427289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0DBA8808-0FD0-4D48-95C2-512298385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111739" y="3219355"/>
            <a:ext cx="2242057" cy="1427289"/>
          </a:xfrm>
          <a:prstGeom prst="rect">
            <a:avLst/>
          </a:prstGeom>
        </p:spPr>
      </p:pic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1017CA94-8A53-0445-A711-68811FFE9180}"/>
              </a:ext>
            </a:extLst>
          </p:cNvPr>
          <p:cNvCxnSpPr>
            <a:stCxn id="8" idx="0"/>
            <a:endCxn id="11" idx="1"/>
          </p:cNvCxnSpPr>
          <p:nvPr/>
        </p:nvCxnSpPr>
        <p:spPr>
          <a:xfrm rot="5400000" flipH="1" flipV="1">
            <a:off x="3257141" y="1356029"/>
            <a:ext cx="603786" cy="3122869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2C23C34D-BBB1-C046-8AC3-3FE079453C41}"/>
              </a:ext>
            </a:extLst>
          </p:cNvPr>
          <p:cNvCxnSpPr>
            <a:cxnSpLocks/>
            <a:stCxn id="11" idx="3"/>
            <a:endCxn id="15" idx="2"/>
          </p:cNvCxnSpPr>
          <p:nvPr/>
        </p:nvCxnSpPr>
        <p:spPr>
          <a:xfrm>
            <a:off x="7362526" y="2615570"/>
            <a:ext cx="2870241" cy="603785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B8A5E14-190C-1B4C-AF2A-62912ED800EA}"/>
              </a:ext>
            </a:extLst>
          </p:cNvPr>
          <p:cNvSpPr txBox="1"/>
          <p:nvPr/>
        </p:nvSpPr>
        <p:spPr>
          <a:xfrm>
            <a:off x="1193429" y="4646644"/>
            <a:ext cx="1608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Initial graph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0F4BF77-1562-D641-9808-CDB6F20EBE51}"/>
              </a:ext>
            </a:extLst>
          </p:cNvPr>
          <p:cNvSpPr txBox="1"/>
          <p:nvPr/>
        </p:nvSpPr>
        <p:spPr>
          <a:xfrm>
            <a:off x="9428597" y="4646644"/>
            <a:ext cx="1608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Random graph enumeration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517F49-9E7B-7E4B-832A-107492013EC1}"/>
              </a:ext>
            </a:extLst>
          </p:cNvPr>
          <p:cNvSpPr txBox="1"/>
          <p:nvPr/>
        </p:nvSpPr>
        <p:spPr>
          <a:xfrm>
            <a:off x="5243062" y="3332307"/>
            <a:ext cx="2119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Subgraph enumeration</a:t>
            </a:r>
          </a:p>
        </p:txBody>
      </p:sp>
    </p:spTree>
    <p:extLst>
      <p:ext uri="{BB962C8B-B14F-4D97-AF65-F5344CB8AC3E}">
        <p14:creationId xmlns:p14="http://schemas.microsoft.com/office/powerpoint/2010/main" val="2011046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Connectomics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5DABFA-A7F9-2046-933B-D58E614314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raphic 14" descr="Brain">
            <a:extLst>
              <a:ext uri="{FF2B5EF4-FFF2-40B4-BE49-F238E27FC236}">
                <a16:creationId xmlns:a16="http://schemas.microsoft.com/office/drawing/2014/main" id="{139AD002-B004-E14B-B73F-51601D42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1405" y="3058054"/>
            <a:ext cx="1930929" cy="193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524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discovery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Intuition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1F880-BF18-C747-8449-495F8C3DA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3883234-47F7-FC48-9765-92D85C1A4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571" y="3219356"/>
            <a:ext cx="2242057" cy="1427289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32B83C3-15C3-7042-8219-EE5374AA5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0469" y="1901925"/>
            <a:ext cx="2242057" cy="1427289"/>
          </a:xfrm>
          <a:prstGeom prst="rect">
            <a:avLst/>
          </a:prstGeom>
        </p:spPr>
      </p:pic>
      <p:pic>
        <p:nvPicPr>
          <p:cNvPr id="13" name="Picture 12" descr="A picture containing object&#10;&#10;Description automatically generated">
            <a:extLst>
              <a:ext uri="{FF2B5EF4-FFF2-40B4-BE49-F238E27FC236}">
                <a16:creationId xmlns:a16="http://schemas.microsoft.com/office/drawing/2014/main" id="{D4C322F8-F84E-D74F-B08C-FAD4B984E3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970828"/>
            <a:ext cx="3231259" cy="1204483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0DBA8808-0FD0-4D48-95C2-512298385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111739" y="3219355"/>
            <a:ext cx="2242057" cy="1427289"/>
          </a:xfrm>
          <a:prstGeom prst="rect">
            <a:avLst/>
          </a:prstGeom>
        </p:spPr>
      </p:pic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1017CA94-8A53-0445-A711-68811FFE9180}"/>
              </a:ext>
            </a:extLst>
          </p:cNvPr>
          <p:cNvCxnSpPr>
            <a:stCxn id="8" idx="0"/>
            <a:endCxn id="11" idx="1"/>
          </p:cNvCxnSpPr>
          <p:nvPr/>
        </p:nvCxnSpPr>
        <p:spPr>
          <a:xfrm rot="5400000" flipH="1" flipV="1">
            <a:off x="3257141" y="1356029"/>
            <a:ext cx="603786" cy="3122869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2C23C34D-BBB1-C046-8AC3-3FE079453C41}"/>
              </a:ext>
            </a:extLst>
          </p:cNvPr>
          <p:cNvCxnSpPr>
            <a:cxnSpLocks/>
            <a:stCxn id="11" idx="3"/>
            <a:endCxn id="15" idx="2"/>
          </p:cNvCxnSpPr>
          <p:nvPr/>
        </p:nvCxnSpPr>
        <p:spPr>
          <a:xfrm>
            <a:off x="7362526" y="2615570"/>
            <a:ext cx="2870241" cy="603785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>
            <a:extLst>
              <a:ext uri="{FF2B5EF4-FFF2-40B4-BE49-F238E27FC236}">
                <a16:creationId xmlns:a16="http://schemas.microsoft.com/office/drawing/2014/main" id="{E05C0885-D9C5-B349-95D2-10CA54E21668}"/>
              </a:ext>
            </a:extLst>
          </p:cNvPr>
          <p:cNvCxnSpPr>
            <a:cxnSpLocks/>
            <a:stCxn id="37" idx="2"/>
            <a:endCxn id="13" idx="3"/>
          </p:cNvCxnSpPr>
          <p:nvPr/>
        </p:nvCxnSpPr>
        <p:spPr>
          <a:xfrm rot="5400000">
            <a:off x="9578410" y="4918713"/>
            <a:ext cx="403206" cy="905508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B8A5E14-190C-1B4C-AF2A-62912ED800EA}"/>
              </a:ext>
            </a:extLst>
          </p:cNvPr>
          <p:cNvSpPr txBox="1"/>
          <p:nvPr/>
        </p:nvSpPr>
        <p:spPr>
          <a:xfrm>
            <a:off x="1193429" y="4646644"/>
            <a:ext cx="1608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Initial graph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DDA2D6-9AFE-6A4D-AABE-2C99386AB8CB}"/>
              </a:ext>
            </a:extLst>
          </p:cNvPr>
          <p:cNvSpPr txBox="1"/>
          <p:nvPr/>
        </p:nvSpPr>
        <p:spPr>
          <a:xfrm>
            <a:off x="6242180" y="6175311"/>
            <a:ext cx="286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Equivalent motifs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0F4BF77-1562-D641-9808-CDB6F20EBE51}"/>
              </a:ext>
            </a:extLst>
          </p:cNvPr>
          <p:cNvSpPr txBox="1"/>
          <p:nvPr/>
        </p:nvSpPr>
        <p:spPr>
          <a:xfrm>
            <a:off x="9428597" y="4646644"/>
            <a:ext cx="1608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Random graph enumeration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517F49-9E7B-7E4B-832A-107492013EC1}"/>
              </a:ext>
            </a:extLst>
          </p:cNvPr>
          <p:cNvSpPr txBox="1"/>
          <p:nvPr/>
        </p:nvSpPr>
        <p:spPr>
          <a:xfrm>
            <a:off x="5243062" y="3332307"/>
            <a:ext cx="2119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Subgraph enumeration</a:t>
            </a:r>
          </a:p>
        </p:txBody>
      </p:sp>
    </p:spTree>
    <p:extLst>
      <p:ext uri="{BB962C8B-B14F-4D97-AF65-F5344CB8AC3E}">
        <p14:creationId xmlns:p14="http://schemas.microsoft.com/office/powerpoint/2010/main" val="19267763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discovery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Intuition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1F880-BF18-C747-8449-495F8C3DA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lang="en-US"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3883234-47F7-FC48-9765-92D85C1A4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571" y="3219356"/>
            <a:ext cx="2242057" cy="1427289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32B83C3-15C3-7042-8219-EE5374AA5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0469" y="1901925"/>
            <a:ext cx="2242057" cy="1427289"/>
          </a:xfrm>
          <a:prstGeom prst="rect">
            <a:avLst/>
          </a:prstGeom>
        </p:spPr>
      </p:pic>
      <p:pic>
        <p:nvPicPr>
          <p:cNvPr id="13" name="Picture 12" descr="A picture containing object&#10;&#10;Description automatically generated">
            <a:extLst>
              <a:ext uri="{FF2B5EF4-FFF2-40B4-BE49-F238E27FC236}">
                <a16:creationId xmlns:a16="http://schemas.microsoft.com/office/drawing/2014/main" id="{D4C322F8-F84E-D74F-B08C-FAD4B984E3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970828"/>
            <a:ext cx="3231259" cy="1204483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0DBA8808-0FD0-4D48-95C2-512298385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111739" y="3219355"/>
            <a:ext cx="2242057" cy="1427289"/>
          </a:xfrm>
          <a:prstGeom prst="rect">
            <a:avLst/>
          </a:prstGeom>
        </p:spPr>
      </p:pic>
      <p:pic>
        <p:nvPicPr>
          <p:cNvPr id="17" name="Graphic 16" descr="Bar chart">
            <a:extLst>
              <a:ext uri="{FF2B5EF4-FFF2-40B4-BE49-F238E27FC236}">
                <a16:creationId xmlns:a16="http://schemas.microsoft.com/office/drawing/2014/main" id="{9D50A53B-CC31-304E-8F67-2F58909311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59034" y="4916816"/>
            <a:ext cx="1312506" cy="1312506"/>
          </a:xfrm>
          <a:prstGeom prst="rect">
            <a:avLst/>
          </a:prstGeom>
        </p:spPr>
      </p:pic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1017CA94-8A53-0445-A711-68811FFE9180}"/>
              </a:ext>
            </a:extLst>
          </p:cNvPr>
          <p:cNvCxnSpPr>
            <a:stCxn id="8" idx="0"/>
            <a:endCxn id="11" idx="1"/>
          </p:cNvCxnSpPr>
          <p:nvPr/>
        </p:nvCxnSpPr>
        <p:spPr>
          <a:xfrm rot="5400000" flipH="1" flipV="1">
            <a:off x="3257141" y="1356029"/>
            <a:ext cx="603786" cy="3122869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2C23C34D-BBB1-C046-8AC3-3FE079453C41}"/>
              </a:ext>
            </a:extLst>
          </p:cNvPr>
          <p:cNvCxnSpPr>
            <a:cxnSpLocks/>
            <a:stCxn id="11" idx="3"/>
            <a:endCxn id="15" idx="2"/>
          </p:cNvCxnSpPr>
          <p:nvPr/>
        </p:nvCxnSpPr>
        <p:spPr>
          <a:xfrm>
            <a:off x="7362526" y="2615570"/>
            <a:ext cx="2870241" cy="603785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>
            <a:extLst>
              <a:ext uri="{FF2B5EF4-FFF2-40B4-BE49-F238E27FC236}">
                <a16:creationId xmlns:a16="http://schemas.microsoft.com/office/drawing/2014/main" id="{E05C0885-D9C5-B349-95D2-10CA54E21668}"/>
              </a:ext>
            </a:extLst>
          </p:cNvPr>
          <p:cNvCxnSpPr>
            <a:cxnSpLocks/>
            <a:stCxn id="37" idx="2"/>
            <a:endCxn id="13" idx="3"/>
          </p:cNvCxnSpPr>
          <p:nvPr/>
        </p:nvCxnSpPr>
        <p:spPr>
          <a:xfrm rot="5400000">
            <a:off x="9578410" y="4918713"/>
            <a:ext cx="403206" cy="905508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0110616-325F-504F-9239-7D2187E748FD}"/>
              </a:ext>
            </a:extLst>
          </p:cNvPr>
          <p:cNvCxnSpPr>
            <a:stCxn id="13" idx="1"/>
            <a:endCxn id="17" idx="3"/>
          </p:cNvCxnSpPr>
          <p:nvPr/>
        </p:nvCxnSpPr>
        <p:spPr>
          <a:xfrm flipH="1" flipV="1">
            <a:off x="4871540" y="5573069"/>
            <a:ext cx="1224460" cy="1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B8A5E14-190C-1B4C-AF2A-62912ED800EA}"/>
              </a:ext>
            </a:extLst>
          </p:cNvPr>
          <p:cNvSpPr txBox="1"/>
          <p:nvPr/>
        </p:nvSpPr>
        <p:spPr>
          <a:xfrm>
            <a:off x="1193429" y="4646644"/>
            <a:ext cx="1608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Initial graph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D31DFEB-4057-8140-AF59-971C8EB55B52}"/>
              </a:ext>
            </a:extLst>
          </p:cNvPr>
          <p:cNvSpPr txBox="1"/>
          <p:nvPr/>
        </p:nvSpPr>
        <p:spPr>
          <a:xfrm>
            <a:off x="3411117" y="6075433"/>
            <a:ext cx="1608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statistics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DDA2D6-9AFE-6A4D-AABE-2C99386AB8CB}"/>
              </a:ext>
            </a:extLst>
          </p:cNvPr>
          <p:cNvSpPr txBox="1"/>
          <p:nvPr/>
        </p:nvSpPr>
        <p:spPr>
          <a:xfrm>
            <a:off x="6242180" y="6175311"/>
            <a:ext cx="286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Equivalent motifs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0F4BF77-1562-D641-9808-CDB6F20EBE51}"/>
              </a:ext>
            </a:extLst>
          </p:cNvPr>
          <p:cNvSpPr txBox="1"/>
          <p:nvPr/>
        </p:nvSpPr>
        <p:spPr>
          <a:xfrm>
            <a:off x="9428597" y="4646644"/>
            <a:ext cx="1608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Random graph enumeration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517F49-9E7B-7E4B-832A-107492013EC1}"/>
              </a:ext>
            </a:extLst>
          </p:cNvPr>
          <p:cNvSpPr txBox="1"/>
          <p:nvPr/>
        </p:nvSpPr>
        <p:spPr>
          <a:xfrm>
            <a:off x="5243062" y="3332307"/>
            <a:ext cx="2119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Subgraph enumeration</a:t>
            </a:r>
          </a:p>
        </p:txBody>
      </p:sp>
    </p:spTree>
    <p:extLst>
      <p:ext uri="{BB962C8B-B14F-4D97-AF65-F5344CB8AC3E}">
        <p14:creationId xmlns:p14="http://schemas.microsoft.com/office/powerpoint/2010/main" val="19510346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b="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Graph -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</m:d>
                  </m:oMath>
                </a14:m>
                <a:endParaRPr lang="en-US" b="0" dirty="0"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Notation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56090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b="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Graph -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</m:d>
                  </m:oMath>
                </a14:m>
                <a:endParaRPr lang="en-US" b="0" dirty="0"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Edge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)</m:t>
                    </m:r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V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i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V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𝑗</m:t>
                    </m:r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Notation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893B987-AF6C-C34F-BE79-185220E7F378}"/>
              </a:ext>
            </a:extLst>
          </p:cNvPr>
          <p:cNvSpPr/>
          <p:nvPr/>
        </p:nvSpPr>
        <p:spPr>
          <a:xfrm>
            <a:off x="8610600" y="2565918"/>
            <a:ext cx="648000" cy="64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V</a:t>
            </a:r>
            <a:r>
              <a:rPr lang="en-US" sz="1800" baseline="-25000" dirty="0"/>
              <a:t>i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00FC41E-B3E5-5B47-AD8F-BB98E375AA85}"/>
              </a:ext>
            </a:extLst>
          </p:cNvPr>
          <p:cNvSpPr/>
          <p:nvPr/>
        </p:nvSpPr>
        <p:spPr>
          <a:xfrm>
            <a:off x="10834396" y="3105000"/>
            <a:ext cx="648000" cy="64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V</a:t>
            </a:r>
            <a:r>
              <a:rPr lang="en-US" sz="1800" baseline="-25000" dirty="0" err="1"/>
              <a:t>j</a:t>
            </a:r>
            <a:endParaRPr lang="en-US" sz="1800" baseline="-250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D7F3AE-0DF0-814B-8080-60D51E655CF0}"/>
              </a:ext>
            </a:extLst>
          </p:cNvPr>
          <p:cNvCxnSpPr>
            <a:cxnSpLocks/>
          </p:cNvCxnSpPr>
          <p:nvPr/>
        </p:nvCxnSpPr>
        <p:spPr>
          <a:xfrm>
            <a:off x="9262153" y="2969231"/>
            <a:ext cx="1571946" cy="400693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84CD858-CC49-E54E-8F21-10A91D8EEA4A}"/>
              </a:ext>
            </a:extLst>
          </p:cNvPr>
          <p:cNvSpPr txBox="1"/>
          <p:nvPr/>
        </p:nvSpPr>
        <p:spPr>
          <a:xfrm>
            <a:off x="8556932" y="3179523"/>
            <a:ext cx="755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Source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8E9ED4-75EE-8D43-876A-BCE4EF90A492}"/>
              </a:ext>
            </a:extLst>
          </p:cNvPr>
          <p:cNvSpPr txBox="1"/>
          <p:nvPr/>
        </p:nvSpPr>
        <p:spPr>
          <a:xfrm>
            <a:off x="10810469" y="373404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2722978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b="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Graph -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</m:d>
                  </m:oMath>
                </a14:m>
                <a:endParaRPr lang="en-US" b="0" dirty="0"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Edge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)</m:t>
                    </m:r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V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i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V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𝑗</m:t>
                    </m:r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Subgraph -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  <m:t>𝐸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′</m:t>
                        </m:r>
                      </m:sup>
                    </m:sSup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⊆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𝑉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;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E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′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⊆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(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)∩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𝐸</m:t>
                    </m:r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Notation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893B987-AF6C-C34F-BE79-185220E7F378}"/>
              </a:ext>
            </a:extLst>
          </p:cNvPr>
          <p:cNvSpPr/>
          <p:nvPr/>
        </p:nvSpPr>
        <p:spPr>
          <a:xfrm>
            <a:off x="8610600" y="2565918"/>
            <a:ext cx="648000" cy="64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V</a:t>
            </a:r>
            <a:r>
              <a:rPr lang="en-US" sz="1800" baseline="-25000" dirty="0"/>
              <a:t>i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00FC41E-B3E5-5B47-AD8F-BB98E375AA85}"/>
              </a:ext>
            </a:extLst>
          </p:cNvPr>
          <p:cNvSpPr/>
          <p:nvPr/>
        </p:nvSpPr>
        <p:spPr>
          <a:xfrm>
            <a:off x="10834396" y="3105000"/>
            <a:ext cx="648000" cy="64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V</a:t>
            </a:r>
            <a:r>
              <a:rPr lang="en-US" sz="1800" baseline="-25000" dirty="0" err="1"/>
              <a:t>j</a:t>
            </a:r>
            <a:endParaRPr lang="en-US" sz="1800" baseline="-250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D7F3AE-0DF0-814B-8080-60D51E655CF0}"/>
              </a:ext>
            </a:extLst>
          </p:cNvPr>
          <p:cNvCxnSpPr>
            <a:cxnSpLocks/>
          </p:cNvCxnSpPr>
          <p:nvPr/>
        </p:nvCxnSpPr>
        <p:spPr>
          <a:xfrm>
            <a:off x="9262153" y="2969231"/>
            <a:ext cx="1571946" cy="400693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84CD858-CC49-E54E-8F21-10A91D8EEA4A}"/>
              </a:ext>
            </a:extLst>
          </p:cNvPr>
          <p:cNvSpPr txBox="1"/>
          <p:nvPr/>
        </p:nvSpPr>
        <p:spPr>
          <a:xfrm>
            <a:off x="8556932" y="3179523"/>
            <a:ext cx="755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Source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8E9ED4-75EE-8D43-876A-BCE4EF90A492}"/>
              </a:ext>
            </a:extLst>
          </p:cNvPr>
          <p:cNvSpPr txBox="1"/>
          <p:nvPr/>
        </p:nvSpPr>
        <p:spPr>
          <a:xfrm>
            <a:off x="10810469" y="373404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37322998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b="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Graph -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</m:d>
                  </m:oMath>
                </a14:m>
                <a:endParaRPr lang="en-US" b="0" dirty="0"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Edge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)</m:t>
                    </m:r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V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i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V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𝑗</m:t>
                    </m:r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Subgraph -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  <m:t>𝐸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Helvetica Neue" panose="02000503000000020004" pitchFamily="2" charset="0"/>
                                <a:cs typeface="Helvetica Neue" panose="02000503000000020004" pitchFamily="2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′</m:t>
                        </m:r>
                      </m:sup>
                    </m:sSup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⊆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𝑉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;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E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′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⊆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(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)∩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𝐸</m:t>
                    </m:r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Notation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893B987-AF6C-C34F-BE79-185220E7F378}"/>
              </a:ext>
            </a:extLst>
          </p:cNvPr>
          <p:cNvSpPr/>
          <p:nvPr/>
        </p:nvSpPr>
        <p:spPr>
          <a:xfrm>
            <a:off x="8610600" y="2565918"/>
            <a:ext cx="648000" cy="64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V</a:t>
            </a:r>
            <a:r>
              <a:rPr lang="en-US" sz="1800" baseline="-25000" dirty="0"/>
              <a:t>i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00FC41E-B3E5-5B47-AD8F-BB98E375AA85}"/>
              </a:ext>
            </a:extLst>
          </p:cNvPr>
          <p:cNvSpPr/>
          <p:nvPr/>
        </p:nvSpPr>
        <p:spPr>
          <a:xfrm>
            <a:off x="10834396" y="3105000"/>
            <a:ext cx="648000" cy="64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V</a:t>
            </a:r>
            <a:r>
              <a:rPr lang="en-US" sz="1800" baseline="-25000" dirty="0" err="1"/>
              <a:t>j</a:t>
            </a:r>
            <a:endParaRPr lang="en-US" sz="1800" baseline="-250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D7F3AE-0DF0-814B-8080-60D51E655CF0}"/>
              </a:ext>
            </a:extLst>
          </p:cNvPr>
          <p:cNvCxnSpPr>
            <a:cxnSpLocks/>
          </p:cNvCxnSpPr>
          <p:nvPr/>
        </p:nvCxnSpPr>
        <p:spPr>
          <a:xfrm>
            <a:off x="9262153" y="2969231"/>
            <a:ext cx="1571946" cy="4006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84CD858-CC49-E54E-8F21-10A91D8EEA4A}"/>
              </a:ext>
            </a:extLst>
          </p:cNvPr>
          <p:cNvSpPr txBox="1"/>
          <p:nvPr/>
        </p:nvSpPr>
        <p:spPr>
          <a:xfrm>
            <a:off x="8556932" y="3179523"/>
            <a:ext cx="755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Source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8E9ED4-75EE-8D43-876A-BCE4EF90A492}"/>
              </a:ext>
            </a:extLst>
          </p:cNvPr>
          <p:cNvSpPr txBox="1"/>
          <p:nvPr/>
        </p:nvSpPr>
        <p:spPr>
          <a:xfrm>
            <a:off x="10810469" y="373404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Target</a:t>
            </a:r>
          </a:p>
        </p:txBody>
      </p:sp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E536AD2C-8E9F-AC4E-B0E4-605C529F69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4888199"/>
            <a:ext cx="2582285" cy="164387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D8C5E81-03AD-9C4B-BE5D-B741BBB1CD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4566" y="5158363"/>
            <a:ext cx="1272540" cy="1264277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B7A86896-EB33-BB48-A9E6-B2D4E836C256}"/>
              </a:ext>
            </a:extLst>
          </p:cNvPr>
          <p:cNvSpPr/>
          <p:nvPr/>
        </p:nvSpPr>
        <p:spPr>
          <a:xfrm>
            <a:off x="2286000" y="5059680"/>
            <a:ext cx="1239520" cy="122936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AA5193B-BA9B-6C46-AB07-B89624E3627C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3525520" y="5669280"/>
            <a:ext cx="1656080" cy="5080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12929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Isomorphic group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1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;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acc>
                      <m:accPr>
                        <m:chr m:val="̃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𝐹</m:t>
                        </m:r>
                      </m:e>
                    </m:acc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𝑗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)</m:t>
                    </m:r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 r="-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Notation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1E1D7C6-279C-1545-BE12-740FD8ED74E5}"/>
              </a:ext>
            </a:extLst>
          </p:cNvPr>
          <p:cNvGrpSpPr/>
          <p:nvPr/>
        </p:nvGrpSpPr>
        <p:grpSpPr>
          <a:xfrm>
            <a:off x="4551176" y="3978723"/>
            <a:ext cx="1010998" cy="984376"/>
            <a:chOff x="7821121" y="3768503"/>
            <a:chExt cx="1010998" cy="984376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2B4499D-6BBD-AC47-B73F-8D4D6652A9DA}"/>
                </a:ext>
              </a:extLst>
            </p:cNvPr>
            <p:cNvGrpSpPr/>
            <p:nvPr/>
          </p:nvGrpSpPr>
          <p:grpSpPr>
            <a:xfrm>
              <a:off x="7821121" y="3768503"/>
              <a:ext cx="1010998" cy="984376"/>
              <a:chOff x="7821121" y="3768503"/>
              <a:chExt cx="1010998" cy="984376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FED4477F-891D-FC4C-A89C-900B341E28C7}"/>
                  </a:ext>
                </a:extLst>
              </p:cNvPr>
              <p:cNvSpPr/>
              <p:nvPr/>
            </p:nvSpPr>
            <p:spPr>
              <a:xfrm>
                <a:off x="7821121" y="4130611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76B6BF14-DFEC-484A-8C73-FE1A0F23AA0E}"/>
                  </a:ext>
                </a:extLst>
              </p:cNvPr>
              <p:cNvSpPr/>
              <p:nvPr/>
            </p:nvSpPr>
            <p:spPr>
              <a:xfrm>
                <a:off x="8199119" y="3768503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879F28B5-C085-2C49-8A97-4F33021B25B3}"/>
                  </a:ext>
                </a:extLst>
              </p:cNvPr>
              <p:cNvSpPr/>
              <p:nvPr/>
            </p:nvSpPr>
            <p:spPr>
              <a:xfrm>
                <a:off x="8209280" y="4500880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56B602E7-37B1-764C-85E6-BCB870F5304E}"/>
                  </a:ext>
                </a:extLst>
              </p:cNvPr>
              <p:cNvSpPr/>
              <p:nvPr/>
            </p:nvSpPr>
            <p:spPr>
              <a:xfrm>
                <a:off x="8580120" y="4130611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087D074-4A73-8D41-9169-FEFCF33C07D8}"/>
                </a:ext>
              </a:extLst>
            </p:cNvPr>
            <p:cNvCxnSpPr>
              <a:stCxn id="11" idx="5"/>
              <a:endCxn id="13" idx="1"/>
            </p:cNvCxnSpPr>
            <p:nvPr/>
          </p:nvCxnSpPr>
          <p:spPr>
            <a:xfrm>
              <a:off x="8414214" y="3983598"/>
              <a:ext cx="202810" cy="1839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31979A6-806A-4043-880E-91BF29B8D304}"/>
                </a:ext>
              </a:extLst>
            </p:cNvPr>
            <p:cNvCxnSpPr>
              <a:cxnSpLocks/>
              <a:stCxn id="10" idx="5"/>
              <a:endCxn id="12" idx="1"/>
            </p:cNvCxnSpPr>
            <p:nvPr/>
          </p:nvCxnSpPr>
          <p:spPr>
            <a:xfrm>
              <a:off x="8036216" y="4345706"/>
              <a:ext cx="209968" cy="192078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B96FF8C-BC82-C545-9A82-B7E57233BFEB}"/>
                </a:ext>
              </a:extLst>
            </p:cNvPr>
            <p:cNvCxnSpPr>
              <a:cxnSpLocks/>
              <a:stCxn id="10" idx="6"/>
              <a:endCxn id="13" idx="2"/>
            </p:cNvCxnSpPr>
            <p:nvPr/>
          </p:nvCxnSpPr>
          <p:spPr>
            <a:xfrm>
              <a:off x="8073120" y="4256611"/>
              <a:ext cx="50700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3921360-BC30-E04E-ACF6-4DEA87E981D0}"/>
                </a:ext>
              </a:extLst>
            </p:cNvPr>
            <p:cNvCxnSpPr>
              <a:cxnSpLocks/>
              <a:stCxn id="10" idx="7"/>
              <a:endCxn id="11" idx="3"/>
            </p:cNvCxnSpPr>
            <p:nvPr/>
          </p:nvCxnSpPr>
          <p:spPr>
            <a:xfrm flipV="1">
              <a:off x="8036216" y="3983598"/>
              <a:ext cx="199807" cy="1839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7805C27-1938-6A4A-B268-BBA5164A53D7}"/>
              </a:ext>
            </a:extLst>
          </p:cNvPr>
          <p:cNvGrpSpPr/>
          <p:nvPr/>
        </p:nvGrpSpPr>
        <p:grpSpPr>
          <a:xfrm>
            <a:off x="6106078" y="3987943"/>
            <a:ext cx="1010998" cy="984376"/>
            <a:chOff x="9476700" y="3755203"/>
            <a:chExt cx="1010998" cy="98437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4E65446-9A73-F140-8875-B860A852AAA2}"/>
                </a:ext>
              </a:extLst>
            </p:cNvPr>
            <p:cNvGrpSpPr/>
            <p:nvPr/>
          </p:nvGrpSpPr>
          <p:grpSpPr>
            <a:xfrm>
              <a:off x="9476700" y="3755203"/>
              <a:ext cx="1010998" cy="984376"/>
              <a:chOff x="7821121" y="3768503"/>
              <a:chExt cx="1010998" cy="984376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8AD7B70F-6328-FE44-ABEA-470FAC8DF339}"/>
                  </a:ext>
                </a:extLst>
              </p:cNvPr>
              <p:cNvSpPr/>
              <p:nvPr/>
            </p:nvSpPr>
            <p:spPr>
              <a:xfrm>
                <a:off x="7821121" y="4130611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BFB7928D-2CD9-9149-A524-579732108AAB}"/>
                  </a:ext>
                </a:extLst>
              </p:cNvPr>
              <p:cNvSpPr/>
              <p:nvPr/>
            </p:nvSpPr>
            <p:spPr>
              <a:xfrm>
                <a:off x="8199119" y="3768503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B0BBF4EB-0BBB-094F-B6F4-99B426C3A18D}"/>
                  </a:ext>
                </a:extLst>
              </p:cNvPr>
              <p:cNvSpPr/>
              <p:nvPr/>
            </p:nvSpPr>
            <p:spPr>
              <a:xfrm>
                <a:off x="8209280" y="4500880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EE0BC67F-079D-7043-8E29-B36CD1E6B30C}"/>
                  </a:ext>
                </a:extLst>
              </p:cNvPr>
              <p:cNvSpPr/>
              <p:nvPr/>
            </p:nvSpPr>
            <p:spPr>
              <a:xfrm>
                <a:off x="8580120" y="4130611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F74349CE-20DD-3747-AB25-0AA54DBFCB32}"/>
                </a:ext>
              </a:extLst>
            </p:cNvPr>
            <p:cNvCxnSpPr>
              <a:cxnSpLocks/>
              <a:stCxn id="16" idx="7"/>
              <a:endCxn id="17" idx="3"/>
            </p:cNvCxnSpPr>
            <p:nvPr/>
          </p:nvCxnSpPr>
          <p:spPr>
            <a:xfrm flipV="1">
              <a:off x="9691795" y="3970298"/>
              <a:ext cx="199807" cy="1839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5BEE4DE1-A8C3-C249-A107-B757BC70D87F}"/>
                </a:ext>
              </a:extLst>
            </p:cNvPr>
            <p:cNvCxnSpPr>
              <a:cxnSpLocks/>
              <a:stCxn id="16" idx="5"/>
              <a:endCxn id="18" idx="1"/>
            </p:cNvCxnSpPr>
            <p:nvPr/>
          </p:nvCxnSpPr>
          <p:spPr>
            <a:xfrm>
              <a:off x="9691795" y="4332406"/>
              <a:ext cx="209968" cy="192078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FDBC094-4B64-3545-AFEC-28EBA4651C43}"/>
                </a:ext>
              </a:extLst>
            </p:cNvPr>
            <p:cNvCxnSpPr>
              <a:cxnSpLocks/>
              <a:stCxn id="19" idx="1"/>
              <a:endCxn id="17" idx="5"/>
            </p:cNvCxnSpPr>
            <p:nvPr/>
          </p:nvCxnSpPr>
          <p:spPr>
            <a:xfrm flipH="1" flipV="1">
              <a:off x="10069793" y="3970298"/>
              <a:ext cx="202810" cy="1839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BBFD772C-A122-B346-AB8A-65C740B888C7}"/>
                </a:ext>
              </a:extLst>
            </p:cNvPr>
            <p:cNvCxnSpPr>
              <a:cxnSpLocks/>
              <a:stCxn id="16" idx="6"/>
              <a:endCxn id="19" idx="2"/>
            </p:cNvCxnSpPr>
            <p:nvPr/>
          </p:nvCxnSpPr>
          <p:spPr>
            <a:xfrm>
              <a:off x="9728699" y="4243311"/>
              <a:ext cx="50700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50632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Isomorphic group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1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;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acc>
                      <m:accPr>
                        <m:chr m:val="̃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𝐹</m:t>
                        </m:r>
                      </m:e>
                    </m:acc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𝑗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)</m:t>
                    </m:r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 r="-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Notation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1E1D7C6-279C-1545-BE12-740FD8ED74E5}"/>
              </a:ext>
            </a:extLst>
          </p:cNvPr>
          <p:cNvGrpSpPr/>
          <p:nvPr/>
        </p:nvGrpSpPr>
        <p:grpSpPr>
          <a:xfrm>
            <a:off x="4551176" y="3978723"/>
            <a:ext cx="1010998" cy="984376"/>
            <a:chOff x="7821121" y="3768503"/>
            <a:chExt cx="1010998" cy="984376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2B4499D-6BBD-AC47-B73F-8D4D6652A9DA}"/>
                </a:ext>
              </a:extLst>
            </p:cNvPr>
            <p:cNvGrpSpPr/>
            <p:nvPr/>
          </p:nvGrpSpPr>
          <p:grpSpPr>
            <a:xfrm>
              <a:off x="7821121" y="3768503"/>
              <a:ext cx="1010998" cy="984376"/>
              <a:chOff x="7821121" y="3768503"/>
              <a:chExt cx="1010998" cy="984376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FED4477F-891D-FC4C-A89C-900B341E28C7}"/>
                  </a:ext>
                </a:extLst>
              </p:cNvPr>
              <p:cNvSpPr/>
              <p:nvPr/>
            </p:nvSpPr>
            <p:spPr>
              <a:xfrm>
                <a:off x="7821121" y="4130611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76B6BF14-DFEC-484A-8C73-FE1A0F23AA0E}"/>
                  </a:ext>
                </a:extLst>
              </p:cNvPr>
              <p:cNvSpPr/>
              <p:nvPr/>
            </p:nvSpPr>
            <p:spPr>
              <a:xfrm>
                <a:off x="8199119" y="3768503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879F28B5-C085-2C49-8A97-4F33021B25B3}"/>
                  </a:ext>
                </a:extLst>
              </p:cNvPr>
              <p:cNvSpPr/>
              <p:nvPr/>
            </p:nvSpPr>
            <p:spPr>
              <a:xfrm>
                <a:off x="8209280" y="4500880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56B602E7-37B1-764C-85E6-BCB870F5304E}"/>
                  </a:ext>
                </a:extLst>
              </p:cNvPr>
              <p:cNvSpPr/>
              <p:nvPr/>
            </p:nvSpPr>
            <p:spPr>
              <a:xfrm>
                <a:off x="8580120" y="4130611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087D074-4A73-8D41-9169-FEFCF33C07D8}"/>
                </a:ext>
              </a:extLst>
            </p:cNvPr>
            <p:cNvCxnSpPr>
              <a:stCxn id="11" idx="5"/>
              <a:endCxn id="13" idx="1"/>
            </p:cNvCxnSpPr>
            <p:nvPr/>
          </p:nvCxnSpPr>
          <p:spPr>
            <a:xfrm>
              <a:off x="8414214" y="3983598"/>
              <a:ext cx="202810" cy="1839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31979A6-806A-4043-880E-91BF29B8D304}"/>
                </a:ext>
              </a:extLst>
            </p:cNvPr>
            <p:cNvCxnSpPr>
              <a:cxnSpLocks/>
              <a:stCxn id="10" idx="5"/>
              <a:endCxn id="12" idx="1"/>
            </p:cNvCxnSpPr>
            <p:nvPr/>
          </p:nvCxnSpPr>
          <p:spPr>
            <a:xfrm>
              <a:off x="8036216" y="4345706"/>
              <a:ext cx="209968" cy="192078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B96FF8C-BC82-C545-9A82-B7E57233BFEB}"/>
                </a:ext>
              </a:extLst>
            </p:cNvPr>
            <p:cNvCxnSpPr>
              <a:cxnSpLocks/>
              <a:stCxn id="10" idx="6"/>
              <a:endCxn id="13" idx="2"/>
            </p:cNvCxnSpPr>
            <p:nvPr/>
          </p:nvCxnSpPr>
          <p:spPr>
            <a:xfrm>
              <a:off x="8073120" y="4256611"/>
              <a:ext cx="50700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3921360-BC30-E04E-ACF6-4DEA87E981D0}"/>
                </a:ext>
              </a:extLst>
            </p:cNvPr>
            <p:cNvCxnSpPr>
              <a:cxnSpLocks/>
              <a:stCxn id="10" idx="7"/>
              <a:endCxn id="11" idx="3"/>
            </p:cNvCxnSpPr>
            <p:nvPr/>
          </p:nvCxnSpPr>
          <p:spPr>
            <a:xfrm flipV="1">
              <a:off x="8036216" y="3983598"/>
              <a:ext cx="199807" cy="1839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7805C27-1938-6A4A-B268-BBA5164A53D7}"/>
              </a:ext>
            </a:extLst>
          </p:cNvPr>
          <p:cNvGrpSpPr/>
          <p:nvPr/>
        </p:nvGrpSpPr>
        <p:grpSpPr>
          <a:xfrm>
            <a:off x="6106078" y="3987943"/>
            <a:ext cx="1010998" cy="984376"/>
            <a:chOff x="9476700" y="3755203"/>
            <a:chExt cx="1010998" cy="98437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4E65446-9A73-F140-8875-B860A852AAA2}"/>
                </a:ext>
              </a:extLst>
            </p:cNvPr>
            <p:cNvGrpSpPr/>
            <p:nvPr/>
          </p:nvGrpSpPr>
          <p:grpSpPr>
            <a:xfrm>
              <a:off x="9476700" y="3755203"/>
              <a:ext cx="1010998" cy="984376"/>
              <a:chOff x="7821121" y="3768503"/>
              <a:chExt cx="1010998" cy="984376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8AD7B70F-6328-FE44-ABEA-470FAC8DF339}"/>
                  </a:ext>
                </a:extLst>
              </p:cNvPr>
              <p:cNvSpPr/>
              <p:nvPr/>
            </p:nvSpPr>
            <p:spPr>
              <a:xfrm>
                <a:off x="7821121" y="4130611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BFB7928D-2CD9-9149-A524-579732108AAB}"/>
                  </a:ext>
                </a:extLst>
              </p:cNvPr>
              <p:cNvSpPr/>
              <p:nvPr/>
            </p:nvSpPr>
            <p:spPr>
              <a:xfrm>
                <a:off x="8199119" y="3768503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B0BBF4EB-0BBB-094F-B6F4-99B426C3A18D}"/>
                  </a:ext>
                </a:extLst>
              </p:cNvPr>
              <p:cNvSpPr/>
              <p:nvPr/>
            </p:nvSpPr>
            <p:spPr>
              <a:xfrm>
                <a:off x="8209280" y="4500880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EE0BC67F-079D-7043-8E29-B36CD1E6B30C}"/>
                  </a:ext>
                </a:extLst>
              </p:cNvPr>
              <p:cNvSpPr/>
              <p:nvPr/>
            </p:nvSpPr>
            <p:spPr>
              <a:xfrm>
                <a:off x="8580120" y="4130611"/>
                <a:ext cx="251999" cy="25199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F74349CE-20DD-3747-AB25-0AA54DBFCB32}"/>
                </a:ext>
              </a:extLst>
            </p:cNvPr>
            <p:cNvCxnSpPr>
              <a:cxnSpLocks/>
              <a:stCxn id="16" idx="7"/>
              <a:endCxn id="17" idx="3"/>
            </p:cNvCxnSpPr>
            <p:nvPr/>
          </p:nvCxnSpPr>
          <p:spPr>
            <a:xfrm flipV="1">
              <a:off x="9691795" y="3970298"/>
              <a:ext cx="199807" cy="1839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5BEE4DE1-A8C3-C249-A107-B757BC70D87F}"/>
                </a:ext>
              </a:extLst>
            </p:cNvPr>
            <p:cNvCxnSpPr>
              <a:cxnSpLocks/>
              <a:stCxn id="16" idx="5"/>
              <a:endCxn id="18" idx="1"/>
            </p:cNvCxnSpPr>
            <p:nvPr/>
          </p:nvCxnSpPr>
          <p:spPr>
            <a:xfrm>
              <a:off x="9691795" y="4332406"/>
              <a:ext cx="209968" cy="192078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FDBC094-4B64-3545-AFEC-28EBA4651C43}"/>
                </a:ext>
              </a:extLst>
            </p:cNvPr>
            <p:cNvCxnSpPr>
              <a:cxnSpLocks/>
              <a:stCxn id="19" idx="1"/>
              <a:endCxn id="17" idx="5"/>
            </p:cNvCxnSpPr>
            <p:nvPr/>
          </p:nvCxnSpPr>
          <p:spPr>
            <a:xfrm flipH="1" flipV="1">
              <a:off x="10069793" y="3970298"/>
              <a:ext cx="202810" cy="1839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BBFD772C-A122-B346-AB8A-65C740B888C7}"/>
                </a:ext>
              </a:extLst>
            </p:cNvPr>
            <p:cNvCxnSpPr>
              <a:cxnSpLocks/>
              <a:stCxn id="16" idx="6"/>
              <a:endCxn id="19" idx="2"/>
            </p:cNvCxnSpPr>
            <p:nvPr/>
          </p:nvCxnSpPr>
          <p:spPr>
            <a:xfrm>
              <a:off x="9728699" y="4243311"/>
              <a:ext cx="50700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Curved Connector 4">
            <a:extLst>
              <a:ext uri="{FF2B5EF4-FFF2-40B4-BE49-F238E27FC236}">
                <a16:creationId xmlns:a16="http://schemas.microsoft.com/office/drawing/2014/main" id="{25F7F84C-E4DD-7E49-9B95-6CC0666B22D1}"/>
              </a:ext>
            </a:extLst>
          </p:cNvPr>
          <p:cNvCxnSpPr>
            <a:stCxn id="17" idx="7"/>
            <a:endCxn id="19" idx="7"/>
          </p:cNvCxnSpPr>
          <p:nvPr/>
        </p:nvCxnSpPr>
        <p:spPr>
          <a:xfrm rot="16200000" flipH="1">
            <a:off x="6708617" y="4015401"/>
            <a:ext cx="362108" cy="381001"/>
          </a:xfrm>
          <a:prstGeom prst="curvedConnector3">
            <a:avLst>
              <a:gd name="adj1" fmla="val -22818"/>
            </a:avLst>
          </a:prstGeom>
          <a:ln w="317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8033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Isomorphic group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1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;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acc>
                      <m:accPr>
                        <m:chr m:val="̃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𝐹</m:t>
                        </m:r>
                      </m:e>
                    </m:acc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𝑗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)</m:t>
                    </m:r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Z-Score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)/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 r="-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Notation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5B8621B7-EF12-FE4C-8A82-CFA9B014C5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0157" y="3120376"/>
            <a:ext cx="5120886" cy="322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7048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Isomorphic group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1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;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acc>
                      <m:accPr>
                        <m:chr m:val="̃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𝐹</m:t>
                        </m:r>
                      </m:e>
                    </m:acc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𝑗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)</m:t>
                    </m:r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Z-Score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)/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 r="-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Notation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29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40DD09-8355-5A47-AACD-D6AC41EC5A47}"/>
              </a:ext>
            </a:extLst>
          </p:cNvPr>
          <p:cNvSpPr txBox="1"/>
          <p:nvPr/>
        </p:nvSpPr>
        <p:spPr>
          <a:xfrm>
            <a:off x="657925" y="4732655"/>
            <a:ext cx="726064" cy="116955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5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1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1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0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0</a:t>
            </a:r>
          </a:p>
        </p:txBody>
      </p:sp>
      <p:pic>
        <p:nvPicPr>
          <p:cNvPr id="15" name="Picture 14" descr="A close up of a map&#10;&#10;Description automatically generated">
            <a:extLst>
              <a:ext uri="{FF2B5EF4-FFF2-40B4-BE49-F238E27FC236}">
                <a16:creationId xmlns:a16="http://schemas.microsoft.com/office/drawing/2014/main" id="{B132C475-0E27-9B41-9041-107348BE42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0157" y="3120376"/>
            <a:ext cx="5120886" cy="322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14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Connectomics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5DABFA-A7F9-2046-933B-D58E614314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raphic 14" descr="Brain">
            <a:extLst>
              <a:ext uri="{FF2B5EF4-FFF2-40B4-BE49-F238E27FC236}">
                <a16:creationId xmlns:a16="http://schemas.microsoft.com/office/drawing/2014/main" id="{139AD002-B004-E14B-B73F-51601D42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1405" y="3058054"/>
            <a:ext cx="1930929" cy="1930929"/>
          </a:xfrm>
          <a:prstGeom prst="rect">
            <a:avLst/>
          </a:prstGeom>
        </p:spPr>
      </p:pic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4A48D042-7D7C-4F45-9182-B0142ED706B3}"/>
              </a:ext>
            </a:extLst>
          </p:cNvPr>
          <p:cNvCxnSpPr>
            <a:cxnSpLocks/>
            <a:stCxn id="15" idx="0"/>
            <a:endCxn id="22" idx="1"/>
          </p:cNvCxnSpPr>
          <p:nvPr/>
        </p:nvCxnSpPr>
        <p:spPr>
          <a:xfrm rot="5400000" flipH="1" flipV="1">
            <a:off x="3326545" y="1254065"/>
            <a:ext cx="604315" cy="3003665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80E3CF25-FD82-D145-A1EA-DAFE1395ED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0535" y="1478478"/>
            <a:ext cx="1950522" cy="195052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BDC4A05-42A7-6B43-A45F-920E9966B6BE}"/>
              </a:ext>
            </a:extLst>
          </p:cNvPr>
          <p:cNvSpPr txBox="1"/>
          <p:nvPr/>
        </p:nvSpPr>
        <p:spPr>
          <a:xfrm>
            <a:off x="0" y="6538913"/>
            <a:ext cx="51026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D. </a:t>
            </a:r>
            <a:r>
              <a:rPr lang="fr-FR" sz="1100" dirty="0" err="1"/>
              <a:t>Haehn</a:t>
            </a:r>
            <a:r>
              <a:rPr lang="fr-FR" sz="1100" dirty="0"/>
              <a:t> et al. </a:t>
            </a:r>
            <a:r>
              <a:rPr lang="fr-FR" sz="1100" dirty="0" err="1"/>
              <a:t>Scalable</a:t>
            </a:r>
            <a:r>
              <a:rPr lang="fr-FR" sz="1100" dirty="0"/>
              <a:t> interactive </a:t>
            </a:r>
            <a:r>
              <a:rPr lang="fr-FR" sz="1100" dirty="0" err="1"/>
              <a:t>visualization</a:t>
            </a:r>
            <a:r>
              <a:rPr lang="fr-FR" sz="1100" dirty="0"/>
              <a:t> for </a:t>
            </a:r>
            <a:r>
              <a:rPr lang="fr-FR" sz="1100" dirty="0" err="1"/>
              <a:t>connectomics</a:t>
            </a:r>
            <a:r>
              <a:rPr lang="fr-FR" sz="1100" dirty="0"/>
              <a:t>. </a:t>
            </a:r>
            <a:r>
              <a:rPr lang="fr-FR" sz="1100" i="1" dirty="0" err="1"/>
              <a:t>Informatics</a:t>
            </a:r>
            <a:r>
              <a:rPr lang="fr-FR" sz="1100" i="1" dirty="0"/>
              <a:t>.</a:t>
            </a:r>
            <a:r>
              <a:rPr lang="fr-FR" sz="1100" dirty="0"/>
              <a:t> </a:t>
            </a:r>
            <a:endParaRPr lang="fr-FR" sz="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24219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Isomorphic group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1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;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acc>
                      <m:accPr>
                        <m:chr m:val="̃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𝐹</m:t>
                        </m:r>
                      </m:e>
                    </m:acc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𝑗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)</m:t>
                    </m:r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Z-Score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)/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 r="-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Notation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40DD09-8355-5A47-AACD-D6AC41EC5A47}"/>
              </a:ext>
            </a:extLst>
          </p:cNvPr>
          <p:cNvSpPr txBox="1"/>
          <p:nvPr/>
        </p:nvSpPr>
        <p:spPr>
          <a:xfrm>
            <a:off x="657925" y="4732655"/>
            <a:ext cx="726064" cy="116955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5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1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1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0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DCD954-CA6B-2745-933C-B87B6050BD7C}"/>
              </a:ext>
            </a:extLst>
          </p:cNvPr>
          <p:cNvSpPr/>
          <p:nvPr/>
        </p:nvSpPr>
        <p:spPr>
          <a:xfrm>
            <a:off x="2123067" y="4948097"/>
            <a:ext cx="9347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 5</a:t>
            </a:r>
            <a:endParaRPr lang="en-US" i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μ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0.5</a:t>
            </a:r>
          </a:p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σ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0.5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18ADA3-772D-B64E-A42C-4EEC7DDB7B56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1383989" y="5317429"/>
            <a:ext cx="739078" cy="2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close up of a map&#10;&#10;Description automatically generated">
            <a:extLst>
              <a:ext uri="{FF2B5EF4-FFF2-40B4-BE49-F238E27FC236}">
                <a16:creationId xmlns:a16="http://schemas.microsoft.com/office/drawing/2014/main" id="{B132C475-0E27-9B41-9041-107348BE42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0157" y="3120376"/>
            <a:ext cx="5120886" cy="322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5167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Isomorphic group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1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;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</m:t>
                    </m:r>
                    <m:acc>
                      <m:accPr>
                        <m:chr m:val="̃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𝐹</m:t>
                        </m:r>
                      </m:e>
                    </m:acc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=(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Helvetica Neue" panose="02000503000000020004" pitchFamily="2" charset="0"/>
                              </a:rPr>
                              <m:t>𝑉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1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𝑗</m:t>
                                </m:r>
                              </m:sub>
                            </m:sSub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)</m:t>
                    </m:r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Z-Score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=(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)/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𝑚</m:t>
                        </m:r>
                      </m:sub>
                    </m:sSub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 r="-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Notation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40DD09-8355-5A47-AACD-D6AC41EC5A47}"/>
              </a:ext>
            </a:extLst>
          </p:cNvPr>
          <p:cNvSpPr txBox="1"/>
          <p:nvPr/>
        </p:nvSpPr>
        <p:spPr>
          <a:xfrm>
            <a:off x="657925" y="4732655"/>
            <a:ext cx="726064" cy="116955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5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1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1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0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baseline="-25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DCD954-CA6B-2745-933C-B87B6050BD7C}"/>
              </a:ext>
            </a:extLst>
          </p:cNvPr>
          <p:cNvSpPr/>
          <p:nvPr/>
        </p:nvSpPr>
        <p:spPr>
          <a:xfrm>
            <a:off x="2123067" y="4948097"/>
            <a:ext cx="9347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 5</a:t>
            </a:r>
            <a:endParaRPr lang="en-US" i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μ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0.5</a:t>
            </a:r>
          </a:p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σ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0.5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5D955A-9DA2-384D-8FE6-201BEF145F31}"/>
              </a:ext>
            </a:extLst>
          </p:cNvPr>
          <p:cNvSpPr/>
          <p:nvPr/>
        </p:nvSpPr>
        <p:spPr>
          <a:xfrm>
            <a:off x="3796866" y="5163541"/>
            <a:ext cx="93472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Z = 9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18ADA3-772D-B64E-A42C-4EEC7DDB7B56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1383989" y="5317429"/>
            <a:ext cx="739078" cy="2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32B190E-6CD3-6E47-8BF4-4B8B0E70425F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057787" y="5317429"/>
            <a:ext cx="739079" cy="1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close up of a map&#10;&#10;Description automatically generated">
            <a:extLst>
              <a:ext uri="{FF2B5EF4-FFF2-40B4-BE49-F238E27FC236}">
                <a16:creationId xmlns:a16="http://schemas.microsoft.com/office/drawing/2014/main" id="{B132C475-0E27-9B41-9041-107348BE42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0157" y="3120376"/>
            <a:ext cx="5120886" cy="322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8225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3C3E32-3103-2D48-AAE7-3DFD7810E4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i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Nauty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1981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i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Mfinder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2002, 2004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Brute force method</a:t>
            </a:r>
          </a:p>
          <a:p>
            <a:pPr>
              <a:lnSpc>
                <a:spcPct val="150000"/>
              </a:lnSpc>
            </a:pPr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ESU/RAND-ESU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2006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implements </a:t>
            </a:r>
            <a:r>
              <a:rPr lang="en-US" i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Nauty</a:t>
            </a:r>
            <a:endParaRPr lang="en-US" i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>
              <a:lnSpc>
                <a:spcPct val="150000"/>
              </a:lnSpc>
            </a:pPr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subgraph size restricted to 8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- History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8FD5BC-46CA-804D-B565-8D715237BDD0}"/>
              </a:ext>
            </a:extLst>
          </p:cNvPr>
          <p:cNvSpPr txBox="1"/>
          <p:nvPr/>
        </p:nvSpPr>
        <p:spPr>
          <a:xfrm>
            <a:off x="8341679" y="4429997"/>
            <a:ext cx="9188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ESU-tree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ACB8F59-991A-8340-B7B7-9BD38A13C6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A20E3E-4A0B-3E49-A5C6-8F446E2A6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1870075"/>
            <a:ext cx="6781800" cy="25154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63F166A-8DA5-2546-B276-F10C75B27D38}"/>
              </a:ext>
            </a:extLst>
          </p:cNvPr>
          <p:cNvSpPr txBox="1"/>
          <p:nvPr/>
        </p:nvSpPr>
        <p:spPr>
          <a:xfrm>
            <a:off x="-2273" y="6257836"/>
            <a:ext cx="716734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Brendan D McKay et al. </a:t>
            </a:r>
            <a:r>
              <a:rPr lang="fr-FR" sz="1100" dirty="0" err="1"/>
              <a:t>Practical</a:t>
            </a:r>
            <a:r>
              <a:rPr lang="fr-FR" sz="1100" dirty="0"/>
              <a:t> graph </a:t>
            </a:r>
            <a:r>
              <a:rPr lang="fr-FR" sz="1100" dirty="0" err="1"/>
              <a:t>isomorphism</a:t>
            </a:r>
            <a:r>
              <a:rPr lang="fr-FR" sz="1100" dirty="0"/>
              <a:t>. </a:t>
            </a:r>
          </a:p>
          <a:p>
            <a:r>
              <a:rPr lang="fr-FR" sz="1100" dirty="0" err="1"/>
              <a:t>Kashtan</a:t>
            </a:r>
            <a:r>
              <a:rPr lang="fr-FR" sz="1100" dirty="0"/>
              <a:t> et al.: Efficient </a:t>
            </a:r>
            <a:r>
              <a:rPr lang="fr-FR" sz="1100" dirty="0" err="1"/>
              <a:t>sampling</a:t>
            </a:r>
            <a:r>
              <a:rPr lang="fr-FR" sz="1100" dirty="0"/>
              <a:t> </a:t>
            </a:r>
            <a:r>
              <a:rPr lang="fr-FR" sz="1100" dirty="0" err="1"/>
              <a:t>algorithm</a:t>
            </a:r>
            <a:r>
              <a:rPr lang="fr-FR" sz="1100" dirty="0"/>
              <a:t> for </a:t>
            </a:r>
            <a:r>
              <a:rPr lang="fr-FR" sz="1100" dirty="0" err="1"/>
              <a:t>estimating</a:t>
            </a:r>
            <a:r>
              <a:rPr lang="fr-FR" sz="1100" dirty="0"/>
              <a:t> </a:t>
            </a:r>
            <a:r>
              <a:rPr lang="fr-FR" sz="1100" dirty="0" err="1"/>
              <a:t>sub</a:t>
            </a:r>
            <a:r>
              <a:rPr lang="fr-FR" sz="1100" dirty="0"/>
              <a:t>-graph concentrations and </a:t>
            </a:r>
            <a:r>
              <a:rPr lang="fr-FR" sz="1100" dirty="0" err="1"/>
              <a:t>detecting</a:t>
            </a:r>
            <a:r>
              <a:rPr lang="fr-FR" sz="1100" dirty="0"/>
              <a:t> network motifs.</a:t>
            </a:r>
          </a:p>
          <a:p>
            <a:r>
              <a:rPr lang="fr-FR" sz="1100" dirty="0"/>
              <a:t>Wernicke S.: Efficient </a:t>
            </a:r>
            <a:r>
              <a:rPr lang="fr-FR" sz="1100" dirty="0" err="1"/>
              <a:t>detection</a:t>
            </a:r>
            <a:r>
              <a:rPr lang="fr-FR" sz="1100" dirty="0"/>
              <a:t> of network motifs.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210805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3C3E32-3103-2D48-AAE7-3DFD7810E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192617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Iterates on each node.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Build a tree with max depth </a:t>
            </a:r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Looks at all compositions of </a:t>
            </a:r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k-1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Isomorphic test with </a:t>
            </a:r>
            <a:r>
              <a:rPr lang="en-US" i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Nauty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–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Kavosh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- 2009</a:t>
            </a:r>
          </a:p>
        </p:txBody>
      </p:sp>
      <p:pic>
        <p:nvPicPr>
          <p:cNvPr id="6" name="Picture 5" descr="A picture containing furniture&#10;&#10;Description automatically generated">
            <a:extLst>
              <a:ext uri="{FF2B5EF4-FFF2-40B4-BE49-F238E27FC236}">
                <a16:creationId xmlns:a16="http://schemas.microsoft.com/office/drawing/2014/main" id="{430C9CA2-825B-5B44-A58A-A70CBCB68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4880" y="1147862"/>
            <a:ext cx="2186704" cy="5138529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D043333-531D-4B48-A126-932E30196F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C346E5-CAEA-4942-9B1B-FF341BC0B766}"/>
              </a:ext>
            </a:extLst>
          </p:cNvPr>
          <p:cNvSpPr txBox="1"/>
          <p:nvPr/>
        </p:nvSpPr>
        <p:spPr>
          <a:xfrm>
            <a:off x="0" y="6538913"/>
            <a:ext cx="43396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err="1"/>
              <a:t>Kashani</a:t>
            </a:r>
            <a:r>
              <a:rPr lang="fr-FR" sz="1100" dirty="0"/>
              <a:t> et al.: </a:t>
            </a:r>
            <a:r>
              <a:rPr lang="fr-FR" sz="1100" dirty="0" err="1"/>
              <a:t>Kavosh</a:t>
            </a:r>
            <a:r>
              <a:rPr lang="fr-FR" sz="1100" dirty="0"/>
              <a:t>: a new </a:t>
            </a:r>
            <a:r>
              <a:rPr lang="fr-FR" sz="1100" dirty="0" err="1"/>
              <a:t>algorithm</a:t>
            </a:r>
            <a:r>
              <a:rPr lang="fr-FR" sz="1100" dirty="0"/>
              <a:t> for </a:t>
            </a:r>
            <a:r>
              <a:rPr lang="fr-FR" sz="1100" dirty="0" err="1"/>
              <a:t>finding</a:t>
            </a:r>
            <a:r>
              <a:rPr lang="fr-FR" sz="1100" dirty="0"/>
              <a:t> network motifs. </a:t>
            </a:r>
          </a:p>
        </p:txBody>
      </p:sp>
      <p:pic>
        <p:nvPicPr>
          <p:cNvPr id="12" name="Picture 11" descr="A picture containing object&#10;&#10;Description automatically generated">
            <a:extLst>
              <a:ext uri="{FF2B5EF4-FFF2-40B4-BE49-F238E27FC236}">
                <a16:creationId xmlns:a16="http://schemas.microsoft.com/office/drawing/2014/main" id="{0C3D55BB-0E0A-F843-8BE9-36072A7E67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468460"/>
            <a:ext cx="2141848" cy="207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6572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21FA7D-BE81-224F-835D-F20C17EE5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-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Kavosh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 descr="A picture containing object&#10;&#10;Description automatically generated">
            <a:extLst>
              <a:ext uri="{FF2B5EF4-FFF2-40B4-BE49-F238E27FC236}">
                <a16:creationId xmlns:a16="http://schemas.microsoft.com/office/drawing/2014/main" id="{B002FAA4-549D-0A43-ABB2-ACBBE11FD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547" y="1981918"/>
            <a:ext cx="2993963" cy="2894164"/>
          </a:xfrm>
          <a:prstGeom prst="rect">
            <a:avLst/>
          </a:prstGeom>
        </p:spPr>
      </p:pic>
      <p:pic>
        <p:nvPicPr>
          <p:cNvPr id="7" name="Picture 6" descr="A picture containing furniture&#10;&#10;Description automatically generated">
            <a:extLst>
              <a:ext uri="{FF2B5EF4-FFF2-40B4-BE49-F238E27FC236}">
                <a16:creationId xmlns:a16="http://schemas.microsoft.com/office/drawing/2014/main" id="{005B5E99-3BF4-D043-A9A6-963D03B198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594"/>
          <a:stretch/>
        </p:blipFill>
        <p:spPr>
          <a:xfrm>
            <a:off x="4997893" y="2112064"/>
            <a:ext cx="3683824" cy="33246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60D3EB-BAAE-D945-944E-9A27251FDB7A}"/>
              </a:ext>
            </a:extLst>
          </p:cNvPr>
          <p:cNvSpPr txBox="1"/>
          <p:nvPr/>
        </p:nvSpPr>
        <p:spPr>
          <a:xfrm>
            <a:off x="9114182" y="3466606"/>
            <a:ext cx="1247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 1 , 1 , 1 , 1 }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4A0154-4778-1142-BF62-70D166E684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243C41-1AEC-8D44-9DBF-84F0625121FB}"/>
              </a:ext>
            </a:extLst>
          </p:cNvPr>
          <p:cNvSpPr txBox="1"/>
          <p:nvPr/>
        </p:nvSpPr>
        <p:spPr>
          <a:xfrm>
            <a:off x="0" y="6538913"/>
            <a:ext cx="43396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err="1"/>
              <a:t>Kashani</a:t>
            </a:r>
            <a:r>
              <a:rPr lang="fr-FR" sz="1100" dirty="0"/>
              <a:t> et al.: </a:t>
            </a:r>
            <a:r>
              <a:rPr lang="fr-FR" sz="1100" dirty="0" err="1"/>
              <a:t>Kavosh</a:t>
            </a:r>
            <a:r>
              <a:rPr lang="fr-FR" sz="1100" dirty="0"/>
              <a:t>: a new </a:t>
            </a:r>
            <a:r>
              <a:rPr lang="fr-FR" sz="1100" dirty="0" err="1"/>
              <a:t>algorithm</a:t>
            </a:r>
            <a:r>
              <a:rPr lang="fr-FR" sz="1100" dirty="0"/>
              <a:t> for </a:t>
            </a:r>
            <a:r>
              <a:rPr lang="fr-FR" sz="1100" dirty="0" err="1"/>
              <a:t>finding</a:t>
            </a:r>
            <a:r>
              <a:rPr lang="fr-FR" sz="1100" dirty="0"/>
              <a:t> network motifs. </a:t>
            </a:r>
          </a:p>
        </p:txBody>
      </p:sp>
    </p:spTree>
    <p:extLst>
      <p:ext uri="{BB962C8B-B14F-4D97-AF65-F5344CB8AC3E}">
        <p14:creationId xmlns:p14="http://schemas.microsoft.com/office/powerpoint/2010/main" val="35319080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21FA7D-BE81-224F-835D-F20C17EE5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-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Kavosh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 descr="A picture containing object&#10;&#10;Description automatically generated">
            <a:extLst>
              <a:ext uri="{FF2B5EF4-FFF2-40B4-BE49-F238E27FC236}">
                <a16:creationId xmlns:a16="http://schemas.microsoft.com/office/drawing/2014/main" id="{B002FAA4-549D-0A43-ABB2-ACBBE11FD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547" y="1981918"/>
            <a:ext cx="2993963" cy="2894164"/>
          </a:xfrm>
          <a:prstGeom prst="rect">
            <a:avLst/>
          </a:prstGeom>
        </p:spPr>
      </p:pic>
      <p:pic>
        <p:nvPicPr>
          <p:cNvPr id="7" name="Picture 6" descr="A picture containing furniture&#10;&#10;Description automatically generated">
            <a:extLst>
              <a:ext uri="{FF2B5EF4-FFF2-40B4-BE49-F238E27FC236}">
                <a16:creationId xmlns:a16="http://schemas.microsoft.com/office/drawing/2014/main" id="{005B5E99-3BF4-D043-A9A6-963D03B198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291" b="40583"/>
          <a:stretch/>
        </p:blipFill>
        <p:spPr>
          <a:xfrm>
            <a:off x="4928319" y="2706094"/>
            <a:ext cx="3683824" cy="1828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60D3EB-BAAE-D945-944E-9A27251FDB7A}"/>
              </a:ext>
            </a:extLst>
          </p:cNvPr>
          <p:cNvSpPr txBox="1"/>
          <p:nvPr/>
        </p:nvSpPr>
        <p:spPr>
          <a:xfrm>
            <a:off x="9114182" y="3466606"/>
            <a:ext cx="1247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 1 , 1 , 2 , 0 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D85BE9-855E-5246-9E19-8511608182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BEE88B-AAFC-5F40-95A8-6E4083DA36B5}"/>
              </a:ext>
            </a:extLst>
          </p:cNvPr>
          <p:cNvSpPr txBox="1"/>
          <p:nvPr/>
        </p:nvSpPr>
        <p:spPr>
          <a:xfrm>
            <a:off x="0" y="6538913"/>
            <a:ext cx="43396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err="1"/>
              <a:t>Kashani</a:t>
            </a:r>
            <a:r>
              <a:rPr lang="fr-FR" sz="1100" dirty="0"/>
              <a:t> et al.: </a:t>
            </a:r>
            <a:r>
              <a:rPr lang="fr-FR" sz="1100" dirty="0" err="1"/>
              <a:t>Kavosh</a:t>
            </a:r>
            <a:r>
              <a:rPr lang="fr-FR" sz="1100" dirty="0"/>
              <a:t>: a new </a:t>
            </a:r>
            <a:r>
              <a:rPr lang="fr-FR" sz="1100" dirty="0" err="1"/>
              <a:t>algorithm</a:t>
            </a:r>
            <a:r>
              <a:rPr lang="fr-FR" sz="1100" dirty="0"/>
              <a:t> for </a:t>
            </a:r>
            <a:r>
              <a:rPr lang="fr-FR" sz="1100" dirty="0" err="1"/>
              <a:t>finding</a:t>
            </a:r>
            <a:r>
              <a:rPr lang="fr-FR" sz="1100" dirty="0"/>
              <a:t> network motifs. </a:t>
            </a:r>
          </a:p>
        </p:txBody>
      </p:sp>
    </p:spTree>
    <p:extLst>
      <p:ext uri="{BB962C8B-B14F-4D97-AF65-F5344CB8AC3E}">
        <p14:creationId xmlns:p14="http://schemas.microsoft.com/office/powerpoint/2010/main" val="3129178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21FA7D-BE81-224F-835D-F20C17EE5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-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Kavosh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 descr="A picture containing object&#10;&#10;Description automatically generated">
            <a:extLst>
              <a:ext uri="{FF2B5EF4-FFF2-40B4-BE49-F238E27FC236}">
                <a16:creationId xmlns:a16="http://schemas.microsoft.com/office/drawing/2014/main" id="{B002FAA4-549D-0A43-ABB2-ACBBE11FD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547" y="1981918"/>
            <a:ext cx="2993963" cy="2894164"/>
          </a:xfrm>
          <a:prstGeom prst="rect">
            <a:avLst/>
          </a:prstGeom>
        </p:spPr>
      </p:pic>
      <p:pic>
        <p:nvPicPr>
          <p:cNvPr id="7" name="Picture 6" descr="A picture containing furniture&#10;&#10;Description automatically generated">
            <a:extLst>
              <a:ext uri="{FF2B5EF4-FFF2-40B4-BE49-F238E27FC236}">
                <a16:creationId xmlns:a16="http://schemas.microsoft.com/office/drawing/2014/main" id="{005B5E99-3BF4-D043-A9A6-963D03B198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533" b="9238"/>
          <a:stretch/>
        </p:blipFill>
        <p:spPr>
          <a:xfrm>
            <a:off x="5117162" y="2422661"/>
            <a:ext cx="3683824" cy="27034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60D3EB-BAAE-D945-944E-9A27251FDB7A}"/>
              </a:ext>
            </a:extLst>
          </p:cNvPr>
          <p:cNvSpPr txBox="1"/>
          <p:nvPr/>
        </p:nvSpPr>
        <p:spPr>
          <a:xfrm>
            <a:off x="9114182" y="3466606"/>
            <a:ext cx="1247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 1 , 2 , 1 , 0 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76E785-8B4F-7E48-A45F-9A0CF9B9AC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8085AC-8AA8-B841-BA1C-3299FCE65D9A}"/>
              </a:ext>
            </a:extLst>
          </p:cNvPr>
          <p:cNvSpPr txBox="1"/>
          <p:nvPr/>
        </p:nvSpPr>
        <p:spPr>
          <a:xfrm>
            <a:off x="0" y="6538913"/>
            <a:ext cx="43396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err="1"/>
              <a:t>Kashani</a:t>
            </a:r>
            <a:r>
              <a:rPr lang="fr-FR" sz="1100" dirty="0"/>
              <a:t> et al.: </a:t>
            </a:r>
            <a:r>
              <a:rPr lang="fr-FR" sz="1100" dirty="0" err="1"/>
              <a:t>Kavosh</a:t>
            </a:r>
            <a:r>
              <a:rPr lang="fr-FR" sz="1100" dirty="0"/>
              <a:t>: a new </a:t>
            </a:r>
            <a:r>
              <a:rPr lang="fr-FR" sz="1100" dirty="0" err="1"/>
              <a:t>algorithm</a:t>
            </a:r>
            <a:r>
              <a:rPr lang="fr-FR" sz="1100" dirty="0"/>
              <a:t> for </a:t>
            </a:r>
            <a:r>
              <a:rPr lang="fr-FR" sz="1100" dirty="0" err="1"/>
              <a:t>finding</a:t>
            </a:r>
            <a:r>
              <a:rPr lang="fr-FR" sz="1100" dirty="0"/>
              <a:t> network motifs. </a:t>
            </a:r>
          </a:p>
        </p:txBody>
      </p:sp>
    </p:spTree>
    <p:extLst>
      <p:ext uri="{BB962C8B-B14F-4D97-AF65-F5344CB8AC3E}">
        <p14:creationId xmlns:p14="http://schemas.microsoft.com/office/powerpoint/2010/main" val="705730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21FA7D-BE81-224F-835D-F20C17EE5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-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Kavosh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 descr="A picture containing object&#10;&#10;Description automatically generated">
            <a:extLst>
              <a:ext uri="{FF2B5EF4-FFF2-40B4-BE49-F238E27FC236}">
                <a16:creationId xmlns:a16="http://schemas.microsoft.com/office/drawing/2014/main" id="{B002FAA4-549D-0A43-ABB2-ACBBE11FD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547" y="1981918"/>
            <a:ext cx="2993963" cy="2894164"/>
          </a:xfrm>
          <a:prstGeom prst="rect">
            <a:avLst/>
          </a:prstGeom>
        </p:spPr>
      </p:pic>
      <p:pic>
        <p:nvPicPr>
          <p:cNvPr id="7" name="Picture 6" descr="A picture containing furniture&#10;&#10;Description automatically generated">
            <a:extLst>
              <a:ext uri="{FF2B5EF4-FFF2-40B4-BE49-F238E27FC236}">
                <a16:creationId xmlns:a16="http://schemas.microsoft.com/office/drawing/2014/main" id="{005B5E99-3BF4-D043-A9A6-963D03B198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40" t="90871" r="51934" b="-57"/>
          <a:stretch/>
        </p:blipFill>
        <p:spPr>
          <a:xfrm>
            <a:off x="6290994" y="3222928"/>
            <a:ext cx="1790533" cy="7951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60D3EB-BAAE-D945-944E-9A27251FDB7A}"/>
              </a:ext>
            </a:extLst>
          </p:cNvPr>
          <p:cNvSpPr txBox="1"/>
          <p:nvPr/>
        </p:nvSpPr>
        <p:spPr>
          <a:xfrm>
            <a:off x="9114182" y="3466606"/>
            <a:ext cx="1247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 1 , 3 , 0 , 0 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44005D-700B-9647-A826-585C342909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2BD9B6-C00B-C84A-9C45-0B1A5A7D1E17}"/>
              </a:ext>
            </a:extLst>
          </p:cNvPr>
          <p:cNvSpPr txBox="1"/>
          <p:nvPr/>
        </p:nvSpPr>
        <p:spPr>
          <a:xfrm>
            <a:off x="0" y="6538913"/>
            <a:ext cx="43396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err="1"/>
              <a:t>Kashani</a:t>
            </a:r>
            <a:r>
              <a:rPr lang="fr-FR" sz="1100" dirty="0"/>
              <a:t> et al.: </a:t>
            </a:r>
            <a:r>
              <a:rPr lang="fr-FR" sz="1100" dirty="0" err="1"/>
              <a:t>Kavosh</a:t>
            </a:r>
            <a:r>
              <a:rPr lang="fr-FR" sz="1100" dirty="0"/>
              <a:t>: a new </a:t>
            </a:r>
            <a:r>
              <a:rPr lang="fr-FR" sz="1100" dirty="0" err="1"/>
              <a:t>algorithm</a:t>
            </a:r>
            <a:r>
              <a:rPr lang="fr-FR" sz="1100" dirty="0"/>
              <a:t> for </a:t>
            </a:r>
            <a:r>
              <a:rPr lang="fr-FR" sz="1100" dirty="0" err="1"/>
              <a:t>finding</a:t>
            </a:r>
            <a:r>
              <a:rPr lang="fr-FR" sz="1100" dirty="0"/>
              <a:t> network motifs. </a:t>
            </a:r>
          </a:p>
        </p:txBody>
      </p:sp>
    </p:spTree>
    <p:extLst>
      <p:ext uri="{BB962C8B-B14F-4D97-AF65-F5344CB8AC3E}">
        <p14:creationId xmlns:p14="http://schemas.microsoft.com/office/powerpoint/2010/main" val="14040928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090968-2B2E-CB4E-8ACB-8A3C186764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 Pros:</a:t>
            </a:r>
          </a:p>
          <a:p>
            <a:pPr lvl="1" indent="0">
              <a:lnSpc>
                <a:spcPct val="150000"/>
              </a:lnSpc>
              <a:buNone/>
            </a:pPr>
            <a:r>
              <a:rPr lang="en-US" dirty="0"/>
              <a:t>Optimized memory usage</a:t>
            </a:r>
          </a:p>
          <a:p>
            <a:pPr lvl="1" indent="0">
              <a:lnSpc>
                <a:spcPct val="150000"/>
              </a:lnSpc>
              <a:buNone/>
            </a:pPr>
            <a:r>
              <a:rPr lang="en-US" dirty="0"/>
              <a:t>No subgraph size limit</a:t>
            </a:r>
          </a:p>
          <a:p>
            <a:pPr>
              <a:lnSpc>
                <a:spcPct val="150000"/>
              </a:lnSpc>
            </a:pPr>
            <a:r>
              <a:rPr lang="en-US" dirty="0"/>
              <a:t> Cons: </a:t>
            </a:r>
          </a:p>
          <a:p>
            <a:pPr lvl="1" indent="0">
              <a:lnSpc>
                <a:spcPct val="150000"/>
              </a:lnSpc>
              <a:buNone/>
            </a:pPr>
            <a:r>
              <a:rPr lang="en-US" dirty="0"/>
              <a:t>Not optimized for random network subgraph enumeration</a:t>
            </a:r>
          </a:p>
          <a:p>
            <a:pPr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0EE2FD6-58B0-2044-8C62-069E124A3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-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Kavosh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44240-DD07-9A4D-A8A2-19ADEBA815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38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0EC6C3-4215-CB46-B166-A50C5E3149B3}"/>
              </a:ext>
            </a:extLst>
          </p:cNvPr>
          <p:cNvSpPr txBox="1"/>
          <p:nvPr/>
        </p:nvSpPr>
        <p:spPr>
          <a:xfrm>
            <a:off x="0" y="6538913"/>
            <a:ext cx="43396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err="1"/>
              <a:t>Kashani</a:t>
            </a:r>
            <a:r>
              <a:rPr lang="fr-FR" sz="1100" dirty="0"/>
              <a:t> et al.: </a:t>
            </a:r>
            <a:r>
              <a:rPr lang="fr-FR" sz="1100" dirty="0" err="1"/>
              <a:t>Kavosh</a:t>
            </a:r>
            <a:r>
              <a:rPr lang="fr-FR" sz="1100" dirty="0"/>
              <a:t>: a new </a:t>
            </a:r>
            <a:r>
              <a:rPr lang="fr-FR" sz="1100" dirty="0" err="1"/>
              <a:t>algorithm</a:t>
            </a:r>
            <a:r>
              <a:rPr lang="fr-FR" sz="1100" dirty="0"/>
              <a:t> for </a:t>
            </a:r>
            <a:r>
              <a:rPr lang="fr-FR" sz="1100" dirty="0" err="1"/>
              <a:t>finding</a:t>
            </a:r>
            <a:r>
              <a:rPr lang="fr-FR" sz="1100" dirty="0"/>
              <a:t> network motifs. </a:t>
            </a:r>
          </a:p>
        </p:txBody>
      </p:sp>
    </p:spTree>
    <p:extLst>
      <p:ext uri="{BB962C8B-B14F-4D97-AF65-F5344CB8AC3E}">
        <p14:creationId xmlns:p14="http://schemas.microsoft.com/office/powerpoint/2010/main" val="7754765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3C3E32-3103-2D48-AAE7-3DFD7810E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70104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Gtrie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: Prefix tree structure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First enumeration to build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Trie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with ESU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Canonically labelled subgraph adjacency matrices</a:t>
            </a:r>
          </a:p>
          <a:p>
            <a:pPr>
              <a:lnSpc>
                <a:spcPct val="150000"/>
              </a:lnSpc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–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GtrieScanner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- 2010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BC00F44B-A5A0-7746-99EF-EA98BBC1C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392" y="2300287"/>
            <a:ext cx="4375258" cy="41018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36897E-7CBC-BC4B-8C1B-344CDFB05F3B}"/>
              </a:ext>
            </a:extLst>
          </p:cNvPr>
          <p:cNvSpPr txBox="1"/>
          <p:nvPr/>
        </p:nvSpPr>
        <p:spPr>
          <a:xfrm>
            <a:off x="9604514" y="2583702"/>
            <a:ext cx="514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Root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D5267A8-29C0-D541-804A-25AAA78DBF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39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6FA696-97D8-6444-BC2C-1896EE230FB3}"/>
              </a:ext>
            </a:extLst>
          </p:cNvPr>
          <p:cNvSpPr txBox="1"/>
          <p:nvPr/>
        </p:nvSpPr>
        <p:spPr>
          <a:xfrm>
            <a:off x="0" y="6538913"/>
            <a:ext cx="52806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P. Ribeiro et al.: G-tries: an efficient data structure for </a:t>
            </a:r>
            <a:r>
              <a:rPr lang="fr-FR" sz="1100" dirty="0" err="1"/>
              <a:t>discovering</a:t>
            </a:r>
            <a:r>
              <a:rPr lang="fr-FR" sz="1100" dirty="0"/>
              <a:t> network motifs. </a:t>
            </a:r>
          </a:p>
        </p:txBody>
      </p:sp>
    </p:spTree>
    <p:extLst>
      <p:ext uri="{BB962C8B-B14F-4D97-AF65-F5344CB8AC3E}">
        <p14:creationId xmlns:p14="http://schemas.microsoft.com/office/powerpoint/2010/main" val="3122446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Connectomics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5DABFA-A7F9-2046-933B-D58E614314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raphic 14" descr="Brain">
            <a:extLst>
              <a:ext uri="{FF2B5EF4-FFF2-40B4-BE49-F238E27FC236}">
                <a16:creationId xmlns:a16="http://schemas.microsoft.com/office/drawing/2014/main" id="{139AD002-B004-E14B-B73F-51601D42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1405" y="3058054"/>
            <a:ext cx="1930929" cy="1930929"/>
          </a:xfrm>
          <a:prstGeom prst="rect">
            <a:avLst/>
          </a:prstGeom>
        </p:spPr>
      </p:pic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4A48D042-7D7C-4F45-9182-B0142ED706B3}"/>
              </a:ext>
            </a:extLst>
          </p:cNvPr>
          <p:cNvCxnSpPr>
            <a:cxnSpLocks/>
            <a:stCxn id="15" idx="0"/>
            <a:endCxn id="22" idx="1"/>
          </p:cNvCxnSpPr>
          <p:nvPr/>
        </p:nvCxnSpPr>
        <p:spPr>
          <a:xfrm rot="5400000" flipH="1" flipV="1">
            <a:off x="3326545" y="1254065"/>
            <a:ext cx="604315" cy="3003665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80E3CF25-FD82-D145-A1EA-DAFE1395ED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0535" y="1478478"/>
            <a:ext cx="1950522" cy="1950522"/>
          </a:xfrm>
          <a:prstGeom prst="rect">
            <a:avLst/>
          </a:prstGeom>
        </p:spPr>
      </p:pic>
      <p:pic>
        <p:nvPicPr>
          <p:cNvPr id="26" name="Picture 25" descr="A close up of a tree&#10;&#10;Description automatically generated">
            <a:extLst>
              <a:ext uri="{FF2B5EF4-FFF2-40B4-BE49-F238E27FC236}">
                <a16:creationId xmlns:a16="http://schemas.microsoft.com/office/drawing/2014/main" id="{4A15FF06-1BA6-774F-9EAE-D18120042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45138" y="3241773"/>
            <a:ext cx="1474122" cy="2029843"/>
          </a:xfrm>
          <a:prstGeom prst="rect">
            <a:avLst/>
          </a:prstGeom>
        </p:spPr>
      </p:pic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55DE585-3FDA-4D42-900B-13B45A51A495}"/>
              </a:ext>
            </a:extLst>
          </p:cNvPr>
          <p:cNvCxnSpPr>
            <a:stCxn id="22" idx="3"/>
            <a:endCxn id="26" idx="0"/>
          </p:cNvCxnSpPr>
          <p:nvPr/>
        </p:nvCxnSpPr>
        <p:spPr>
          <a:xfrm>
            <a:off x="7081057" y="2453739"/>
            <a:ext cx="2901142" cy="788034"/>
          </a:xfrm>
          <a:prstGeom prst="curved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0930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21FA7D-BE81-224F-835D-F20C17EE5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-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GtrieScanner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4" name="Picture 3" descr="A drawing of a face&#10;&#10;Description automatically generated">
            <a:extLst>
              <a:ext uri="{FF2B5EF4-FFF2-40B4-BE49-F238E27FC236}">
                <a16:creationId xmlns:a16="http://schemas.microsoft.com/office/drawing/2014/main" id="{A39D5B81-36E8-1549-9453-F3E5F4997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2987" y="1808702"/>
            <a:ext cx="7906026" cy="43102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D821F9-BA31-0546-A1E2-532B92EF9EB8}"/>
              </a:ext>
            </a:extLst>
          </p:cNvPr>
          <p:cNvSpPr txBox="1"/>
          <p:nvPr/>
        </p:nvSpPr>
        <p:spPr>
          <a:xfrm>
            <a:off x="4955733" y="6083041"/>
            <a:ext cx="30027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Gtrie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for undirected motifs of size 4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CB5B8A-8882-AA45-A392-34B19CAA85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696B0D-692B-B74E-9059-A1B34321D5C9}"/>
              </a:ext>
            </a:extLst>
          </p:cNvPr>
          <p:cNvSpPr txBox="1"/>
          <p:nvPr/>
        </p:nvSpPr>
        <p:spPr>
          <a:xfrm>
            <a:off x="0" y="6538913"/>
            <a:ext cx="52806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P. Ribeiro et al.: G-tries: an efficient data structure for </a:t>
            </a:r>
            <a:r>
              <a:rPr lang="fr-FR" sz="1100" dirty="0" err="1"/>
              <a:t>discovering</a:t>
            </a:r>
            <a:r>
              <a:rPr lang="fr-FR" sz="1100" dirty="0"/>
              <a:t> network motifs. </a:t>
            </a:r>
          </a:p>
        </p:txBody>
      </p:sp>
    </p:spTree>
    <p:extLst>
      <p:ext uri="{BB962C8B-B14F-4D97-AF65-F5344CB8AC3E}">
        <p14:creationId xmlns:p14="http://schemas.microsoft.com/office/powerpoint/2010/main" val="34876580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1FC55B-6418-C34F-9DF1-5B12A5B26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-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GtrieScanner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B73A7-90B0-F64D-9682-DF8E2DC432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41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2259D623-A4E2-224B-98E8-1930705062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 Pros:</a:t>
            </a:r>
          </a:p>
          <a:p>
            <a:pPr lvl="1" indent="0">
              <a:lnSpc>
                <a:spcPct val="150000"/>
              </a:lnSpc>
              <a:buNone/>
            </a:pPr>
            <a:r>
              <a:rPr lang="en-US" dirty="0"/>
              <a:t>Optimized for random network subgraph enumeration</a:t>
            </a:r>
          </a:p>
          <a:p>
            <a:pPr>
              <a:lnSpc>
                <a:spcPct val="150000"/>
              </a:lnSpc>
            </a:pPr>
            <a:r>
              <a:rPr lang="en-US" dirty="0"/>
              <a:t> Cons: </a:t>
            </a:r>
          </a:p>
          <a:p>
            <a:pPr lvl="1" indent="0">
              <a:lnSpc>
                <a:spcPct val="150000"/>
              </a:lnSpc>
              <a:buNone/>
            </a:pPr>
            <a:r>
              <a:rPr lang="en-US" dirty="0"/>
              <a:t>Need to build </a:t>
            </a:r>
            <a:r>
              <a:rPr lang="en-US" dirty="0" err="1"/>
              <a:t>Gtrie</a:t>
            </a:r>
            <a:endParaRPr lang="en-US" dirty="0"/>
          </a:p>
          <a:p>
            <a:pPr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F92E4B-9568-E04A-A08C-896E32750620}"/>
              </a:ext>
            </a:extLst>
          </p:cNvPr>
          <p:cNvSpPr txBox="1"/>
          <p:nvPr/>
        </p:nvSpPr>
        <p:spPr>
          <a:xfrm>
            <a:off x="0" y="6538913"/>
            <a:ext cx="52806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P. Ribeiro et al.: G-tries: an efficient data structure for </a:t>
            </a:r>
            <a:r>
              <a:rPr lang="fr-FR" sz="1100" dirty="0" err="1"/>
              <a:t>discovering</a:t>
            </a:r>
            <a:r>
              <a:rPr lang="fr-FR" sz="1100" dirty="0"/>
              <a:t> network motifs. </a:t>
            </a:r>
          </a:p>
        </p:txBody>
      </p:sp>
    </p:spTree>
    <p:extLst>
      <p:ext uri="{BB962C8B-B14F-4D97-AF65-F5344CB8AC3E}">
        <p14:creationId xmlns:p14="http://schemas.microsoft.com/office/powerpoint/2010/main" val="5658023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21FA7D-BE81-224F-835D-F20C17EE5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– Random network generation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CB5B8A-8882-AA45-A392-34B19CAA85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EDB5FA3-335D-7940-9B83-935238BBD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14966" y="2552932"/>
            <a:ext cx="2697480" cy="1717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81259-47B5-4D40-9D41-EAF34EDFBC56}"/>
              </a:ext>
            </a:extLst>
          </p:cNvPr>
          <p:cNvSpPr txBox="1"/>
          <p:nvPr/>
        </p:nvSpPr>
        <p:spPr>
          <a:xfrm>
            <a:off x="4067029" y="2424747"/>
            <a:ext cx="284052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2</a:t>
            </a:r>
          </a:p>
          <a:p>
            <a:pPr algn="ctr"/>
            <a:r>
              <a:rPr lang="en-US" dirty="0"/>
              <a:t>3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8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B5CD40-3072-304F-B732-848B2A96728D}"/>
              </a:ext>
            </a:extLst>
          </p:cNvPr>
          <p:cNvSpPr txBox="1"/>
          <p:nvPr/>
        </p:nvSpPr>
        <p:spPr>
          <a:xfrm>
            <a:off x="5223836" y="2424747"/>
            <a:ext cx="383438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12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19</a:t>
            </a:r>
          </a:p>
          <a:p>
            <a:pPr algn="ctr"/>
            <a:r>
              <a:rPr lang="en-US" dirty="0"/>
              <a:t>8</a:t>
            </a:r>
          </a:p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11</a:t>
            </a:r>
          </a:p>
          <a:p>
            <a:pPr algn="ctr"/>
            <a:r>
              <a:rPr lang="en-US" dirty="0"/>
              <a:t>5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F9D4A6-7093-DD4E-BBF6-8B6537518EC2}"/>
              </a:ext>
            </a:extLst>
          </p:cNvPr>
          <p:cNvSpPr txBox="1"/>
          <p:nvPr/>
        </p:nvSpPr>
        <p:spPr>
          <a:xfrm>
            <a:off x="3806940" y="4619318"/>
            <a:ext cx="804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Source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5FB988-43FD-7C4A-B102-8DA40B1982AD}"/>
              </a:ext>
            </a:extLst>
          </p:cNvPr>
          <p:cNvSpPr txBox="1"/>
          <p:nvPr/>
        </p:nvSpPr>
        <p:spPr>
          <a:xfrm>
            <a:off x="5013440" y="4619318"/>
            <a:ext cx="804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Target list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D29BF89-3B1D-3C43-B680-83B95AE8212A}"/>
              </a:ext>
            </a:extLst>
          </p:cNvPr>
          <p:cNvCxnSpPr/>
          <p:nvPr/>
        </p:nvCxnSpPr>
        <p:spPr>
          <a:xfrm>
            <a:off x="4383669" y="256825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FB96503-1426-6F46-929C-B2E77EC494D4}"/>
              </a:ext>
            </a:extLst>
          </p:cNvPr>
          <p:cNvCxnSpPr/>
          <p:nvPr/>
        </p:nvCxnSpPr>
        <p:spPr>
          <a:xfrm>
            <a:off x="4383669" y="277145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C8E2EBF-ECDF-1449-91A8-65D1208A84B8}"/>
              </a:ext>
            </a:extLst>
          </p:cNvPr>
          <p:cNvCxnSpPr>
            <a:cxnSpLocks/>
          </p:cNvCxnSpPr>
          <p:nvPr/>
        </p:nvCxnSpPr>
        <p:spPr>
          <a:xfrm>
            <a:off x="4383669" y="299497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2B1930-0B6B-7046-93B5-A02879E42002}"/>
              </a:ext>
            </a:extLst>
          </p:cNvPr>
          <p:cNvCxnSpPr/>
          <p:nvPr/>
        </p:nvCxnSpPr>
        <p:spPr>
          <a:xfrm>
            <a:off x="4383669" y="319817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C07FF8B-179C-ED47-A270-1604DD287002}"/>
              </a:ext>
            </a:extLst>
          </p:cNvPr>
          <p:cNvCxnSpPr/>
          <p:nvPr/>
        </p:nvCxnSpPr>
        <p:spPr>
          <a:xfrm>
            <a:off x="4383669" y="341153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AEE94C4-1EA5-B140-B5C7-A9821C61AE4B}"/>
              </a:ext>
            </a:extLst>
          </p:cNvPr>
          <p:cNvCxnSpPr>
            <a:cxnSpLocks/>
          </p:cNvCxnSpPr>
          <p:nvPr/>
        </p:nvCxnSpPr>
        <p:spPr>
          <a:xfrm>
            <a:off x="4383669" y="362489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29F8AF0-7FDA-6D47-8764-99474B291027}"/>
              </a:ext>
            </a:extLst>
          </p:cNvPr>
          <p:cNvCxnSpPr>
            <a:cxnSpLocks/>
          </p:cNvCxnSpPr>
          <p:nvPr/>
        </p:nvCxnSpPr>
        <p:spPr>
          <a:xfrm>
            <a:off x="4383669" y="383825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C383301-8553-3A43-A743-9D799C7A772B}"/>
              </a:ext>
            </a:extLst>
          </p:cNvPr>
          <p:cNvSpPr txBox="1"/>
          <p:nvPr/>
        </p:nvSpPr>
        <p:spPr>
          <a:xfrm>
            <a:off x="9603156" y="2424747"/>
            <a:ext cx="284052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2</a:t>
            </a:r>
          </a:p>
          <a:p>
            <a:pPr algn="ctr"/>
            <a:r>
              <a:rPr lang="en-US" dirty="0"/>
              <a:t>3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8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FCF1DD2-43B1-7C42-A09B-87E063C2137F}"/>
              </a:ext>
            </a:extLst>
          </p:cNvPr>
          <p:cNvSpPr txBox="1"/>
          <p:nvPr/>
        </p:nvSpPr>
        <p:spPr>
          <a:xfrm>
            <a:off x="10759963" y="2424747"/>
            <a:ext cx="383438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12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19</a:t>
            </a:r>
          </a:p>
          <a:p>
            <a:pPr algn="ctr"/>
            <a:r>
              <a:rPr lang="en-US" dirty="0"/>
              <a:t>8</a:t>
            </a:r>
          </a:p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11</a:t>
            </a:r>
          </a:p>
          <a:p>
            <a:pPr algn="ctr"/>
            <a:r>
              <a:rPr lang="en-US" dirty="0"/>
              <a:t>5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84B8F7-D33F-1941-8C26-1A28E1810DC4}"/>
              </a:ext>
            </a:extLst>
          </p:cNvPr>
          <p:cNvSpPr txBox="1"/>
          <p:nvPr/>
        </p:nvSpPr>
        <p:spPr>
          <a:xfrm>
            <a:off x="9343067" y="4619318"/>
            <a:ext cx="804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Source list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B337477-9061-E343-8A67-BF21259AE917}"/>
              </a:ext>
            </a:extLst>
          </p:cNvPr>
          <p:cNvSpPr txBox="1"/>
          <p:nvPr/>
        </p:nvSpPr>
        <p:spPr>
          <a:xfrm>
            <a:off x="10549567" y="4619318"/>
            <a:ext cx="804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Target list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844C0F8-C48B-EE47-ABF0-57F7D6B80311}"/>
              </a:ext>
            </a:extLst>
          </p:cNvPr>
          <p:cNvSpPr txBox="1"/>
          <p:nvPr/>
        </p:nvSpPr>
        <p:spPr>
          <a:xfrm>
            <a:off x="6633151" y="2936567"/>
            <a:ext cx="23423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Preserve in and out degree</a:t>
            </a:r>
          </a:p>
        </p:txBody>
      </p:sp>
    </p:spTree>
    <p:extLst>
      <p:ext uri="{BB962C8B-B14F-4D97-AF65-F5344CB8AC3E}">
        <p14:creationId xmlns:p14="http://schemas.microsoft.com/office/powerpoint/2010/main" val="2140018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21FA7D-BE81-224F-835D-F20C17EE5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– Random network generation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CB5B8A-8882-AA45-A392-34B19CAA85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EDB5FA3-335D-7940-9B83-935238BBD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14966" y="2552932"/>
            <a:ext cx="2697480" cy="1717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281259-47B5-4D40-9D41-EAF34EDFBC56}"/>
              </a:ext>
            </a:extLst>
          </p:cNvPr>
          <p:cNvSpPr txBox="1"/>
          <p:nvPr/>
        </p:nvSpPr>
        <p:spPr>
          <a:xfrm>
            <a:off x="4067029" y="2424747"/>
            <a:ext cx="284052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2</a:t>
            </a:r>
          </a:p>
          <a:p>
            <a:pPr algn="ctr"/>
            <a:r>
              <a:rPr lang="en-US" dirty="0"/>
              <a:t>3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8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B5CD40-3072-304F-B732-848B2A96728D}"/>
              </a:ext>
            </a:extLst>
          </p:cNvPr>
          <p:cNvSpPr txBox="1"/>
          <p:nvPr/>
        </p:nvSpPr>
        <p:spPr>
          <a:xfrm>
            <a:off x="5223836" y="2424747"/>
            <a:ext cx="383438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12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19</a:t>
            </a:r>
          </a:p>
          <a:p>
            <a:pPr algn="ctr"/>
            <a:r>
              <a:rPr lang="en-US" dirty="0"/>
              <a:t>8</a:t>
            </a:r>
          </a:p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11</a:t>
            </a:r>
          </a:p>
          <a:p>
            <a:pPr algn="ctr"/>
            <a:r>
              <a:rPr lang="en-US" dirty="0"/>
              <a:t>5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F9D4A6-7093-DD4E-BBF6-8B6537518EC2}"/>
              </a:ext>
            </a:extLst>
          </p:cNvPr>
          <p:cNvSpPr txBox="1"/>
          <p:nvPr/>
        </p:nvSpPr>
        <p:spPr>
          <a:xfrm>
            <a:off x="3806940" y="4619318"/>
            <a:ext cx="804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Source 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5FB988-43FD-7C4A-B102-8DA40B1982AD}"/>
              </a:ext>
            </a:extLst>
          </p:cNvPr>
          <p:cNvSpPr txBox="1"/>
          <p:nvPr/>
        </p:nvSpPr>
        <p:spPr>
          <a:xfrm>
            <a:off x="5013440" y="4619318"/>
            <a:ext cx="804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Target list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D29BF89-3B1D-3C43-B680-83B95AE8212A}"/>
              </a:ext>
            </a:extLst>
          </p:cNvPr>
          <p:cNvCxnSpPr/>
          <p:nvPr/>
        </p:nvCxnSpPr>
        <p:spPr>
          <a:xfrm>
            <a:off x="4383669" y="256825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FB96503-1426-6F46-929C-B2E77EC494D4}"/>
              </a:ext>
            </a:extLst>
          </p:cNvPr>
          <p:cNvCxnSpPr/>
          <p:nvPr/>
        </p:nvCxnSpPr>
        <p:spPr>
          <a:xfrm>
            <a:off x="4383669" y="277145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C8E2EBF-ECDF-1449-91A8-65D1208A84B8}"/>
              </a:ext>
            </a:extLst>
          </p:cNvPr>
          <p:cNvCxnSpPr>
            <a:cxnSpLocks/>
          </p:cNvCxnSpPr>
          <p:nvPr/>
        </p:nvCxnSpPr>
        <p:spPr>
          <a:xfrm>
            <a:off x="4383669" y="299497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2B1930-0B6B-7046-93B5-A02879E42002}"/>
              </a:ext>
            </a:extLst>
          </p:cNvPr>
          <p:cNvCxnSpPr/>
          <p:nvPr/>
        </p:nvCxnSpPr>
        <p:spPr>
          <a:xfrm>
            <a:off x="4383669" y="319817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C07FF8B-179C-ED47-A270-1604DD287002}"/>
              </a:ext>
            </a:extLst>
          </p:cNvPr>
          <p:cNvCxnSpPr/>
          <p:nvPr/>
        </p:nvCxnSpPr>
        <p:spPr>
          <a:xfrm>
            <a:off x="4383669" y="341153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AEE94C4-1EA5-B140-B5C7-A9821C61AE4B}"/>
              </a:ext>
            </a:extLst>
          </p:cNvPr>
          <p:cNvCxnSpPr>
            <a:cxnSpLocks/>
          </p:cNvCxnSpPr>
          <p:nvPr/>
        </p:nvCxnSpPr>
        <p:spPr>
          <a:xfrm>
            <a:off x="4383669" y="362489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29F8AF0-7FDA-6D47-8764-99474B291027}"/>
              </a:ext>
            </a:extLst>
          </p:cNvPr>
          <p:cNvCxnSpPr>
            <a:cxnSpLocks/>
          </p:cNvCxnSpPr>
          <p:nvPr/>
        </p:nvCxnSpPr>
        <p:spPr>
          <a:xfrm>
            <a:off x="4383669" y="3838257"/>
            <a:ext cx="872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C383301-8553-3A43-A743-9D799C7A772B}"/>
              </a:ext>
            </a:extLst>
          </p:cNvPr>
          <p:cNvSpPr txBox="1"/>
          <p:nvPr/>
        </p:nvSpPr>
        <p:spPr>
          <a:xfrm>
            <a:off x="9603156" y="2424747"/>
            <a:ext cx="284052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2</a:t>
            </a:r>
          </a:p>
          <a:p>
            <a:pPr algn="ctr"/>
            <a:r>
              <a:rPr lang="en-US" dirty="0"/>
              <a:t>3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8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FCF1DD2-43B1-7C42-A09B-87E063C2137F}"/>
              </a:ext>
            </a:extLst>
          </p:cNvPr>
          <p:cNvSpPr txBox="1"/>
          <p:nvPr/>
        </p:nvSpPr>
        <p:spPr>
          <a:xfrm>
            <a:off x="10759963" y="2424747"/>
            <a:ext cx="383438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12</a:t>
            </a:r>
          </a:p>
          <a:p>
            <a:pPr algn="ctr"/>
            <a:r>
              <a:rPr lang="en-US" dirty="0"/>
              <a:t>4</a:t>
            </a:r>
          </a:p>
          <a:p>
            <a:pPr algn="ctr"/>
            <a:r>
              <a:rPr lang="en-US" dirty="0"/>
              <a:t>19</a:t>
            </a:r>
          </a:p>
          <a:p>
            <a:pPr algn="ctr"/>
            <a:r>
              <a:rPr lang="en-US" dirty="0"/>
              <a:t>8</a:t>
            </a:r>
          </a:p>
          <a:p>
            <a:pPr algn="ctr"/>
            <a:r>
              <a:rPr lang="en-US" dirty="0"/>
              <a:t>1</a:t>
            </a:r>
          </a:p>
          <a:p>
            <a:pPr algn="ctr"/>
            <a:r>
              <a:rPr lang="en-US" dirty="0"/>
              <a:t>11</a:t>
            </a:r>
          </a:p>
          <a:p>
            <a:pPr algn="ctr"/>
            <a:r>
              <a:rPr lang="en-US" dirty="0"/>
              <a:t>5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84B8F7-D33F-1941-8C26-1A28E1810DC4}"/>
              </a:ext>
            </a:extLst>
          </p:cNvPr>
          <p:cNvSpPr txBox="1"/>
          <p:nvPr/>
        </p:nvSpPr>
        <p:spPr>
          <a:xfrm>
            <a:off x="9343067" y="4619318"/>
            <a:ext cx="804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Source list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B337477-9061-E343-8A67-BF21259AE917}"/>
              </a:ext>
            </a:extLst>
          </p:cNvPr>
          <p:cNvSpPr txBox="1"/>
          <p:nvPr/>
        </p:nvSpPr>
        <p:spPr>
          <a:xfrm>
            <a:off x="10549567" y="4619318"/>
            <a:ext cx="804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Target list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D382931-475F-304F-8274-51B32BAF627F}"/>
              </a:ext>
            </a:extLst>
          </p:cNvPr>
          <p:cNvCxnSpPr>
            <a:cxnSpLocks/>
          </p:cNvCxnSpPr>
          <p:nvPr/>
        </p:nvCxnSpPr>
        <p:spPr>
          <a:xfrm>
            <a:off x="9919796" y="2568257"/>
            <a:ext cx="872755" cy="843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40DC1AC-FCAE-9F46-BFEF-22CC68050B8B}"/>
              </a:ext>
            </a:extLst>
          </p:cNvPr>
          <p:cNvCxnSpPr>
            <a:cxnSpLocks/>
          </p:cNvCxnSpPr>
          <p:nvPr/>
        </p:nvCxnSpPr>
        <p:spPr>
          <a:xfrm flipV="1">
            <a:off x="9919796" y="2568257"/>
            <a:ext cx="872755" cy="203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298D730-54FA-FA46-A9D3-F69E990DAB77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9919796" y="2994977"/>
            <a:ext cx="840167" cy="6608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E2B3558-16BA-3848-A3F5-D44A6B3F670D}"/>
              </a:ext>
            </a:extLst>
          </p:cNvPr>
          <p:cNvCxnSpPr>
            <a:cxnSpLocks/>
          </p:cNvCxnSpPr>
          <p:nvPr/>
        </p:nvCxnSpPr>
        <p:spPr>
          <a:xfrm>
            <a:off x="9919796" y="3198177"/>
            <a:ext cx="840167" cy="640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50655F3-C424-BF42-B685-D25D542063EB}"/>
              </a:ext>
            </a:extLst>
          </p:cNvPr>
          <p:cNvCxnSpPr>
            <a:cxnSpLocks/>
          </p:cNvCxnSpPr>
          <p:nvPr/>
        </p:nvCxnSpPr>
        <p:spPr>
          <a:xfrm flipV="1">
            <a:off x="9919796" y="2994977"/>
            <a:ext cx="840167" cy="416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2C7B7AC-94BB-724B-890D-8DDCC0F84FEF}"/>
              </a:ext>
            </a:extLst>
          </p:cNvPr>
          <p:cNvCxnSpPr>
            <a:cxnSpLocks/>
          </p:cNvCxnSpPr>
          <p:nvPr/>
        </p:nvCxnSpPr>
        <p:spPr>
          <a:xfrm flipV="1">
            <a:off x="9919796" y="2771457"/>
            <a:ext cx="840167" cy="853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C70EDF3-1B85-3D46-A2FA-CD45A9AB034A}"/>
              </a:ext>
            </a:extLst>
          </p:cNvPr>
          <p:cNvCxnSpPr>
            <a:cxnSpLocks/>
          </p:cNvCxnSpPr>
          <p:nvPr/>
        </p:nvCxnSpPr>
        <p:spPr>
          <a:xfrm flipV="1">
            <a:off x="9919796" y="3198177"/>
            <a:ext cx="840167" cy="640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D5D83E7A-5A68-A646-AF8D-B7F64FDA04A4}"/>
              </a:ext>
            </a:extLst>
          </p:cNvPr>
          <p:cNvSpPr txBox="1"/>
          <p:nvPr/>
        </p:nvSpPr>
        <p:spPr>
          <a:xfrm>
            <a:off x="6379075" y="2936567"/>
            <a:ext cx="285046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Preserve in and out degree</a:t>
            </a:r>
          </a:p>
          <a:p>
            <a:pPr algn="ctr"/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Assign random source and target</a:t>
            </a:r>
          </a:p>
        </p:txBody>
      </p:sp>
    </p:spTree>
    <p:extLst>
      <p:ext uri="{BB962C8B-B14F-4D97-AF65-F5344CB8AC3E}">
        <p14:creationId xmlns:p14="http://schemas.microsoft.com/office/powerpoint/2010/main" val="34033938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21FA7D-BE81-224F-835D-F20C17EE5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– Random small world networks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CB5B8A-8882-AA45-A392-34B19CAA85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63C1F4B-D7DC-AB45-993D-39706487A076}"/>
              </a:ext>
            </a:extLst>
          </p:cNvPr>
          <p:cNvGrpSpPr/>
          <p:nvPr/>
        </p:nvGrpSpPr>
        <p:grpSpPr>
          <a:xfrm>
            <a:off x="1769006" y="1690687"/>
            <a:ext cx="5362147" cy="4730073"/>
            <a:chOff x="1086009" y="1811472"/>
            <a:chExt cx="5362147" cy="4730073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110BA235-EE4C-ED4A-B065-E21719A33477}"/>
                </a:ext>
              </a:extLst>
            </p:cNvPr>
            <p:cNvSpPr/>
            <p:nvPr/>
          </p:nvSpPr>
          <p:spPr>
            <a:xfrm>
              <a:off x="2133600" y="3931920"/>
              <a:ext cx="180000" cy="1800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5CD03B4-5C01-5241-AF0F-E97D2268FE33}"/>
                </a:ext>
              </a:extLst>
            </p:cNvPr>
            <p:cNvSpPr/>
            <p:nvPr/>
          </p:nvSpPr>
          <p:spPr>
            <a:xfrm>
              <a:off x="2410800" y="3751920"/>
              <a:ext cx="180000" cy="1800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37DE14F-FDAA-EB4E-B26C-21C836DE9CE3}"/>
                </a:ext>
              </a:extLst>
            </p:cNvPr>
            <p:cNvSpPr/>
            <p:nvPr/>
          </p:nvSpPr>
          <p:spPr>
            <a:xfrm>
              <a:off x="2223600" y="4288960"/>
              <a:ext cx="180000" cy="1800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4F0F608-6259-394A-B35A-638A074D286D}"/>
                </a:ext>
              </a:extLst>
            </p:cNvPr>
            <p:cNvSpPr/>
            <p:nvPr/>
          </p:nvSpPr>
          <p:spPr>
            <a:xfrm>
              <a:off x="2551600" y="4021920"/>
              <a:ext cx="180000" cy="1800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CA86331-2F96-5944-AF39-1E5CFBEED093}"/>
                </a:ext>
              </a:extLst>
            </p:cNvPr>
            <p:cNvSpPr/>
            <p:nvPr/>
          </p:nvSpPr>
          <p:spPr>
            <a:xfrm>
              <a:off x="2551600" y="4378960"/>
              <a:ext cx="180000" cy="1800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130CC50-4113-884E-A052-C13A5B755917}"/>
                </a:ext>
              </a:extLst>
            </p:cNvPr>
            <p:cNvSpPr/>
            <p:nvPr/>
          </p:nvSpPr>
          <p:spPr>
            <a:xfrm>
              <a:off x="4040800" y="5113906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1AB451A3-6C27-A64A-8930-EDDBC2B81A48}"/>
                </a:ext>
              </a:extLst>
            </p:cNvPr>
            <p:cNvSpPr/>
            <p:nvPr/>
          </p:nvSpPr>
          <p:spPr>
            <a:xfrm>
              <a:off x="4434240" y="4935346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78D2D535-A289-8B4D-9FFC-C702891566CE}"/>
                </a:ext>
              </a:extLst>
            </p:cNvPr>
            <p:cNvSpPr/>
            <p:nvPr/>
          </p:nvSpPr>
          <p:spPr>
            <a:xfrm>
              <a:off x="4130800" y="5470946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5E74691B-C965-184C-A71B-9507B4F025C0}"/>
                </a:ext>
              </a:extLst>
            </p:cNvPr>
            <p:cNvSpPr/>
            <p:nvPr/>
          </p:nvSpPr>
          <p:spPr>
            <a:xfrm>
              <a:off x="4310800" y="5247426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C7F35FD-B0AC-F044-AE8E-58268A9223C8}"/>
                </a:ext>
              </a:extLst>
            </p:cNvPr>
            <p:cNvSpPr/>
            <p:nvPr/>
          </p:nvSpPr>
          <p:spPr>
            <a:xfrm>
              <a:off x="4856480" y="5247426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EC414E1C-A8A2-B945-A0C9-0FAF266345FD}"/>
                </a:ext>
              </a:extLst>
            </p:cNvPr>
            <p:cNvSpPr/>
            <p:nvPr/>
          </p:nvSpPr>
          <p:spPr>
            <a:xfrm>
              <a:off x="4468920" y="2861206"/>
              <a:ext cx="180000" cy="18000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50AADE9A-A960-B445-B3BF-6B9BE4661078}"/>
                </a:ext>
              </a:extLst>
            </p:cNvPr>
            <p:cNvSpPr/>
            <p:nvPr/>
          </p:nvSpPr>
          <p:spPr>
            <a:xfrm>
              <a:off x="4563280" y="3201323"/>
              <a:ext cx="180000" cy="18000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92BB25F4-9F2A-6342-B589-D8058D9E5F32}"/>
                </a:ext>
              </a:extLst>
            </p:cNvPr>
            <p:cNvSpPr/>
            <p:nvPr/>
          </p:nvSpPr>
          <p:spPr>
            <a:xfrm>
              <a:off x="4174280" y="3116646"/>
              <a:ext cx="180000" cy="18000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64856E5-7A18-E746-B627-02E01ACDC53E}"/>
                </a:ext>
              </a:extLst>
            </p:cNvPr>
            <p:cNvSpPr/>
            <p:nvPr/>
          </p:nvSpPr>
          <p:spPr>
            <a:xfrm>
              <a:off x="4856480" y="3036369"/>
              <a:ext cx="180000" cy="18000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DA2BB18-690B-FE4A-9F88-D38A53AA28E6}"/>
                </a:ext>
              </a:extLst>
            </p:cNvPr>
            <p:cNvSpPr/>
            <p:nvPr/>
          </p:nvSpPr>
          <p:spPr>
            <a:xfrm>
              <a:off x="4297640" y="3429000"/>
              <a:ext cx="180000" cy="18000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7C28F57C-566A-884D-85B9-B8CE426C6FAB}"/>
                </a:ext>
              </a:extLst>
            </p:cNvPr>
            <p:cNvSpPr/>
            <p:nvPr/>
          </p:nvSpPr>
          <p:spPr>
            <a:xfrm>
              <a:off x="4605520" y="5470946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1D0B0625-2A80-9C4E-8702-2D5298B0F369}"/>
                </a:ext>
              </a:extLst>
            </p:cNvPr>
            <p:cNvSpPr/>
            <p:nvPr/>
          </p:nvSpPr>
          <p:spPr>
            <a:xfrm>
              <a:off x="4757760" y="5021706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39FBBAE3-F8EE-C54E-BECD-690B8780A84B}"/>
                </a:ext>
              </a:extLst>
            </p:cNvPr>
            <p:cNvSpPr/>
            <p:nvPr/>
          </p:nvSpPr>
          <p:spPr>
            <a:xfrm>
              <a:off x="4766480" y="3461632"/>
              <a:ext cx="180000" cy="18000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C4B6840-FF58-6C4E-A9A8-9119A693DC79}"/>
                </a:ext>
              </a:extLst>
            </p:cNvPr>
            <p:cNvSpPr/>
            <p:nvPr/>
          </p:nvSpPr>
          <p:spPr>
            <a:xfrm>
              <a:off x="1726800" y="3387346"/>
              <a:ext cx="1548000" cy="1548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9FADB7C-A504-0642-A7DE-80E418BBB7DE}"/>
                </a:ext>
              </a:extLst>
            </p:cNvPr>
            <p:cNvSpPr/>
            <p:nvPr/>
          </p:nvSpPr>
          <p:spPr>
            <a:xfrm>
              <a:off x="3874920" y="2483009"/>
              <a:ext cx="1548000" cy="1548000"/>
            </a:xfrm>
            <a:prstGeom prst="ellipse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9639F3C-8496-7049-9679-60D2A0DB87AE}"/>
                </a:ext>
              </a:extLst>
            </p:cNvPr>
            <p:cNvSpPr/>
            <p:nvPr/>
          </p:nvSpPr>
          <p:spPr>
            <a:xfrm>
              <a:off x="3750240" y="4519906"/>
              <a:ext cx="1548000" cy="1548000"/>
            </a:xfrm>
            <a:prstGeom prst="ellipse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10BEA097-A067-9541-AA79-599A9DD44195}"/>
                </a:ext>
              </a:extLst>
            </p:cNvPr>
            <p:cNvCxnSpPr>
              <a:cxnSpLocks/>
              <a:stCxn id="63" idx="6"/>
              <a:endCxn id="64" idx="6"/>
            </p:cNvCxnSpPr>
            <p:nvPr/>
          </p:nvCxnSpPr>
          <p:spPr>
            <a:xfrm flipH="1">
              <a:off x="5298240" y="3257009"/>
              <a:ext cx="124680" cy="2036897"/>
            </a:xfrm>
            <a:prstGeom prst="curvedConnector3">
              <a:avLst>
                <a:gd name="adj1" fmla="val -27298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urved Connector 64">
              <a:extLst>
                <a:ext uri="{FF2B5EF4-FFF2-40B4-BE49-F238E27FC236}">
                  <a16:creationId xmlns:a16="http://schemas.microsoft.com/office/drawing/2014/main" id="{ACBEF2B9-8833-0B4E-8908-7596F3396039}"/>
                </a:ext>
              </a:extLst>
            </p:cNvPr>
            <p:cNvCxnSpPr>
              <a:cxnSpLocks/>
              <a:stCxn id="64" idx="6"/>
              <a:endCxn id="63" idx="6"/>
            </p:cNvCxnSpPr>
            <p:nvPr/>
          </p:nvCxnSpPr>
          <p:spPr>
            <a:xfrm flipV="1">
              <a:off x="5298240" y="3257009"/>
              <a:ext cx="124680" cy="2036897"/>
            </a:xfrm>
            <a:prstGeom prst="curvedConnector3">
              <a:avLst>
                <a:gd name="adj1" fmla="val 593006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3A381F85-57F2-AD4F-8BE3-7485DC1C593B}"/>
                </a:ext>
              </a:extLst>
            </p:cNvPr>
            <p:cNvSpPr txBox="1"/>
            <p:nvPr/>
          </p:nvSpPr>
          <p:spPr>
            <a:xfrm>
              <a:off x="6023040" y="4031009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</a:t>
              </a:r>
              <a:r>
                <a:rPr lang="en-US" baseline="-25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12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066929C-5D5C-6B40-8096-0A25762429D8}"/>
                </a:ext>
              </a:extLst>
            </p:cNvPr>
            <p:cNvSpPr txBox="1"/>
            <p:nvPr/>
          </p:nvSpPr>
          <p:spPr>
            <a:xfrm>
              <a:off x="3053596" y="2643429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</a:t>
              </a:r>
              <a:r>
                <a:rPr lang="en-US" baseline="-25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31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8D273297-1F57-0F43-9199-3BB3CAF18B49}"/>
                </a:ext>
              </a:extLst>
            </p:cNvPr>
            <p:cNvSpPr txBox="1"/>
            <p:nvPr/>
          </p:nvSpPr>
          <p:spPr>
            <a:xfrm>
              <a:off x="3062242" y="1892420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</a:t>
              </a:r>
              <a:r>
                <a:rPr lang="en-US" baseline="-25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13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0FC6839-D883-D94D-9DCE-A1E7B1FA7F7C}"/>
                </a:ext>
              </a:extLst>
            </p:cNvPr>
            <p:cNvSpPr txBox="1"/>
            <p:nvPr/>
          </p:nvSpPr>
          <p:spPr>
            <a:xfrm>
              <a:off x="5362762" y="407118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</a:t>
              </a:r>
              <a:r>
                <a:rPr lang="en-US" baseline="-25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21</a:t>
              </a:r>
            </a:p>
          </p:txBody>
        </p:sp>
        <p:cxnSp>
          <p:nvCxnSpPr>
            <p:cNvPr id="79" name="Curved Connector 78">
              <a:extLst>
                <a:ext uri="{FF2B5EF4-FFF2-40B4-BE49-F238E27FC236}">
                  <a16:creationId xmlns:a16="http://schemas.microsoft.com/office/drawing/2014/main" id="{3A890DCC-B100-754D-B70D-BAC6BA34F1EC}"/>
                </a:ext>
              </a:extLst>
            </p:cNvPr>
            <p:cNvCxnSpPr>
              <a:stCxn id="4" idx="0"/>
              <a:endCxn id="63" idx="1"/>
            </p:cNvCxnSpPr>
            <p:nvPr/>
          </p:nvCxnSpPr>
          <p:spPr>
            <a:xfrm rot="5400000" flipH="1" flipV="1">
              <a:off x="2962390" y="2248118"/>
              <a:ext cx="677638" cy="1600819"/>
            </a:xfrm>
            <a:prstGeom prst="curvedConnector3">
              <a:avLst>
                <a:gd name="adj1" fmla="val 16718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urved Connector 80">
              <a:extLst>
                <a:ext uri="{FF2B5EF4-FFF2-40B4-BE49-F238E27FC236}">
                  <a16:creationId xmlns:a16="http://schemas.microsoft.com/office/drawing/2014/main" id="{57852C52-A502-8B40-8AB6-AF344BE7DB77}"/>
                </a:ext>
              </a:extLst>
            </p:cNvPr>
            <p:cNvCxnSpPr>
              <a:stCxn id="63" idx="1"/>
              <a:endCxn id="4" idx="0"/>
            </p:cNvCxnSpPr>
            <p:nvPr/>
          </p:nvCxnSpPr>
          <p:spPr>
            <a:xfrm rot="16200000" flipH="1" flipV="1">
              <a:off x="2962391" y="2248117"/>
              <a:ext cx="677638" cy="1600819"/>
            </a:xfrm>
            <a:prstGeom prst="curvedConnector3">
              <a:avLst>
                <a:gd name="adj1" fmla="val -2220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urved Connector 83">
              <a:extLst>
                <a:ext uri="{FF2B5EF4-FFF2-40B4-BE49-F238E27FC236}">
                  <a16:creationId xmlns:a16="http://schemas.microsoft.com/office/drawing/2014/main" id="{C95D7997-BF12-2C4C-BC52-F4C1E003FD91}"/>
                </a:ext>
              </a:extLst>
            </p:cNvPr>
            <p:cNvCxnSpPr>
              <a:stCxn id="63" idx="7"/>
              <a:endCxn id="63" idx="0"/>
            </p:cNvCxnSpPr>
            <p:nvPr/>
          </p:nvCxnSpPr>
          <p:spPr>
            <a:xfrm rot="16200000" flipV="1">
              <a:off x="4809222" y="2322708"/>
              <a:ext cx="226699" cy="547301"/>
            </a:xfrm>
            <a:prstGeom prst="curvedConnector3">
              <a:avLst>
                <a:gd name="adj1" fmla="val 25462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30A8CD92-4A59-AA43-8D4B-0310661EE0C7}"/>
                </a:ext>
              </a:extLst>
            </p:cNvPr>
            <p:cNvSpPr txBox="1"/>
            <p:nvPr/>
          </p:nvSpPr>
          <p:spPr>
            <a:xfrm>
              <a:off x="4823922" y="1811472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</a:t>
              </a:r>
              <a:r>
                <a:rPr lang="en-US" baseline="-25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11</a:t>
              </a:r>
            </a:p>
          </p:txBody>
        </p:sp>
        <p:cxnSp>
          <p:nvCxnSpPr>
            <p:cNvPr id="88" name="Curved Connector 87">
              <a:extLst>
                <a:ext uri="{FF2B5EF4-FFF2-40B4-BE49-F238E27FC236}">
                  <a16:creationId xmlns:a16="http://schemas.microsoft.com/office/drawing/2014/main" id="{A98E0C36-68AE-CE4B-937D-D6C525D0A05F}"/>
                </a:ext>
              </a:extLst>
            </p:cNvPr>
            <p:cNvCxnSpPr>
              <a:stCxn id="64" idx="3"/>
              <a:endCxn id="4" idx="4"/>
            </p:cNvCxnSpPr>
            <p:nvPr/>
          </p:nvCxnSpPr>
          <p:spPr>
            <a:xfrm rot="5400000" flipH="1">
              <a:off x="2785939" y="4650208"/>
              <a:ext cx="905861" cy="1476139"/>
            </a:xfrm>
            <a:prstGeom prst="curvedConnector3">
              <a:avLst>
                <a:gd name="adj1" fmla="val -5026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urved Connector 88">
              <a:extLst>
                <a:ext uri="{FF2B5EF4-FFF2-40B4-BE49-F238E27FC236}">
                  <a16:creationId xmlns:a16="http://schemas.microsoft.com/office/drawing/2014/main" id="{AD020EC8-C4B6-7F42-AE1D-97A0FF2412C9}"/>
                </a:ext>
              </a:extLst>
            </p:cNvPr>
            <p:cNvCxnSpPr>
              <a:cxnSpLocks/>
              <a:stCxn id="4" idx="4"/>
              <a:endCxn id="64" idx="3"/>
            </p:cNvCxnSpPr>
            <p:nvPr/>
          </p:nvCxnSpPr>
          <p:spPr>
            <a:xfrm rot="16200000" flipH="1">
              <a:off x="2785939" y="4650206"/>
              <a:ext cx="905861" cy="1476139"/>
            </a:xfrm>
            <a:prstGeom prst="curvedConnector3">
              <a:avLst>
                <a:gd name="adj1" fmla="val 11212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urved Connector 92">
              <a:extLst>
                <a:ext uri="{FF2B5EF4-FFF2-40B4-BE49-F238E27FC236}">
                  <a16:creationId xmlns:a16="http://schemas.microsoft.com/office/drawing/2014/main" id="{807F4463-7516-5744-A2A3-387854E03FDC}"/>
                </a:ext>
              </a:extLst>
            </p:cNvPr>
            <p:cNvCxnSpPr>
              <a:cxnSpLocks/>
              <a:stCxn id="4" idx="1"/>
              <a:endCxn id="4" idx="2"/>
            </p:cNvCxnSpPr>
            <p:nvPr/>
          </p:nvCxnSpPr>
          <p:spPr>
            <a:xfrm rot="16200000" flipH="1" flipV="1">
              <a:off x="1566499" y="3774345"/>
              <a:ext cx="547301" cy="226699"/>
            </a:xfrm>
            <a:prstGeom prst="curvedConnector4">
              <a:avLst>
                <a:gd name="adj1" fmla="val -33068"/>
                <a:gd name="adj2" fmla="val 28151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urved Connector 93">
              <a:extLst>
                <a:ext uri="{FF2B5EF4-FFF2-40B4-BE49-F238E27FC236}">
                  <a16:creationId xmlns:a16="http://schemas.microsoft.com/office/drawing/2014/main" id="{A738E277-E3C6-0D40-9902-F0FF5BFC5CAC}"/>
                </a:ext>
              </a:extLst>
            </p:cNvPr>
            <p:cNvCxnSpPr>
              <a:cxnSpLocks/>
              <a:stCxn id="64" idx="4"/>
              <a:endCxn id="64" idx="5"/>
            </p:cNvCxnSpPr>
            <p:nvPr/>
          </p:nvCxnSpPr>
          <p:spPr>
            <a:xfrm rot="5400000" flipH="1" flipV="1">
              <a:off x="4684540" y="5680906"/>
              <a:ext cx="226699" cy="547301"/>
            </a:xfrm>
            <a:prstGeom prst="curvedConnector3">
              <a:avLst>
                <a:gd name="adj1" fmla="val -109803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A3ED6600-9C89-204D-AA48-A85665CC2A61}"/>
                </a:ext>
              </a:extLst>
            </p:cNvPr>
            <p:cNvSpPr txBox="1"/>
            <p:nvPr/>
          </p:nvSpPr>
          <p:spPr>
            <a:xfrm>
              <a:off x="1086009" y="3227434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</a:t>
              </a:r>
              <a:r>
                <a:rPr lang="en-US" baseline="-25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33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7EC2E23B-4FBC-4549-A990-EBD2F9C3DF58}"/>
                </a:ext>
              </a:extLst>
            </p:cNvPr>
            <p:cNvSpPr txBox="1"/>
            <p:nvPr/>
          </p:nvSpPr>
          <p:spPr>
            <a:xfrm>
              <a:off x="2938124" y="5560946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</a:t>
              </a:r>
              <a:r>
                <a:rPr lang="en-US" baseline="-25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32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79EE106D-E540-214F-8FD8-32A6C5A6B8A3}"/>
                </a:ext>
              </a:extLst>
            </p:cNvPr>
            <p:cNvSpPr txBox="1"/>
            <p:nvPr/>
          </p:nvSpPr>
          <p:spPr>
            <a:xfrm>
              <a:off x="2801236" y="6175566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</a:t>
              </a:r>
              <a:r>
                <a:rPr lang="en-US" baseline="-25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23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9589C74C-7F7C-2048-AD5F-1164725FF570}"/>
                </a:ext>
              </a:extLst>
            </p:cNvPr>
            <p:cNvSpPr txBox="1"/>
            <p:nvPr/>
          </p:nvSpPr>
          <p:spPr>
            <a:xfrm>
              <a:off x="4648920" y="6233768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</a:t>
              </a:r>
              <a:r>
                <a:rPr lang="en-US" baseline="-25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22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D1F5255C-BA8D-894A-8BA2-E1504CEDA3C2}"/>
                  </a:ext>
                </a:extLst>
              </p:cNvPr>
              <p:cNvSpPr txBox="1"/>
              <p:nvPr/>
            </p:nvSpPr>
            <p:spPr>
              <a:xfrm>
                <a:off x="7706536" y="3877072"/>
                <a:ext cx="3722878" cy="4473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𝑠𝑢𝑚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𝑒𝑑𝑔𝑒𝑠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𝑓𝑟𝑜𝑚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𝑐𝑙𝑢𝑠𝑡𝑒𝑟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𝑡𝑜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𝑐𝑙𝑢𝑠𝑡𝑒𝑟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𝑠𝑢𝑚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𝑝𝑜𝑠𝑠𝑖𝑏𝑙𝑒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𝑒𝑑𝑔𝑒𝑠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𝑓𝑟𝑜𝑚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𝑡𝑜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D1F5255C-BA8D-894A-8BA2-E1504CEDA3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6536" y="3877072"/>
                <a:ext cx="3722878" cy="447302"/>
              </a:xfrm>
              <a:prstGeom prst="rect">
                <a:avLst/>
              </a:prstGeom>
              <a:blipFill>
                <a:blip r:embed="rId3"/>
                <a:stretch>
                  <a:fillRect l="-680" t="-8108" r="-680" b="-16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55551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>
                  <a:lnSpc>
                    <a:spcPct val="150000"/>
                  </a:lnSpc>
                </a:pPr>
                <a:r>
                  <a:rPr lang="en-US" i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</a:t>
                </a: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Mouse dorsal Lateral Geniculate Nucleus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4</m:t>
                    </m:r>
                    <m:r>
                      <m:rPr>
                        <m:nor/>
                      </m:rPr>
                      <a:rPr lang="en-US" b="0" i="0" dirty="0" smtClean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00</m:t>
                    </m:r>
                    <m:r>
                      <m:rPr>
                        <m:nor/>
                      </m:rPr>
                      <a:rPr lang="en-US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600</m:t>
                    </m:r>
                    <m:r>
                      <m:rPr>
                        <m:nor/>
                      </m:rPr>
                      <a:rPr lang="en-US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x</m:t>
                    </m:r>
                    <m:r>
                      <m:rPr>
                        <m:nor/>
                      </m:rPr>
                      <a:rPr lang="en-US" b="0" i="0" dirty="0" smtClean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2</m:t>
                    </m:r>
                    <m:r>
                      <m:rPr>
                        <m:nor/>
                      </m:rPr>
                      <a:rPr lang="en-US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80</m:t>
                    </m:r>
                    <m:r>
                      <m:rPr>
                        <m:sty m:val="p"/>
                      </m:rPr>
                      <a:rPr lang="el-GR" i="1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μ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𝑚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3</m:t>
                        </m:r>
                      </m:sup>
                    </m:sSup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412 nodes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820 directed edges</a:t>
                </a: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Experiments – LGN dataset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3DE2EB-906F-7E47-97E3-1977DDC714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5F5594-3230-0E4A-B838-FDFBD90B95B3}"/>
              </a:ext>
            </a:extLst>
          </p:cNvPr>
          <p:cNvSpPr txBox="1"/>
          <p:nvPr/>
        </p:nvSpPr>
        <p:spPr>
          <a:xfrm>
            <a:off x="0" y="6538913"/>
            <a:ext cx="53880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J. Morgan. et al.: The </a:t>
            </a:r>
            <a:r>
              <a:rPr lang="fr-FR" sz="1100" dirty="0" err="1"/>
              <a:t>fuzzy</a:t>
            </a:r>
            <a:r>
              <a:rPr lang="fr-FR" sz="1100" dirty="0"/>
              <a:t> </a:t>
            </a:r>
            <a:r>
              <a:rPr lang="fr-FR" sz="1100" dirty="0" err="1"/>
              <a:t>logic</a:t>
            </a:r>
            <a:r>
              <a:rPr lang="fr-FR" sz="1100" dirty="0"/>
              <a:t> of network </a:t>
            </a:r>
            <a:r>
              <a:rPr lang="fr-FR" sz="1100" dirty="0" err="1"/>
              <a:t>connectivity</a:t>
            </a:r>
            <a:r>
              <a:rPr lang="fr-FR" sz="1100" dirty="0"/>
              <a:t> in mouse </a:t>
            </a:r>
            <a:r>
              <a:rPr lang="fr-FR" sz="1100" dirty="0" err="1"/>
              <a:t>visual</a:t>
            </a:r>
            <a:r>
              <a:rPr lang="fr-FR" sz="1100" dirty="0"/>
              <a:t> thalamus.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CFED39B-30A3-B44C-BEB1-ECA2ADA21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147" y="5710138"/>
            <a:ext cx="9283071" cy="5565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A0B1262-2018-B947-8316-E4475AA437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4036" y="1419274"/>
            <a:ext cx="2919760" cy="398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094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3C3E32-3103-2D48-AAE7-3DFD7810E4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986 email addresses with 24929 unique correspondences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42 departments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Reduced to 3 departments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72 nodes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595 directed edges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Experiments – email dataset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544762-5A4E-B748-AA2A-DFE634268A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8C9C86-C923-AE4A-8E26-1EABB57ED2AD}"/>
              </a:ext>
            </a:extLst>
          </p:cNvPr>
          <p:cNvSpPr txBox="1"/>
          <p:nvPr/>
        </p:nvSpPr>
        <p:spPr>
          <a:xfrm>
            <a:off x="0" y="6538913"/>
            <a:ext cx="4883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J. </a:t>
            </a:r>
            <a:r>
              <a:rPr lang="fr-FR" sz="1100" dirty="0" err="1"/>
              <a:t>Leskovec</a:t>
            </a:r>
            <a:r>
              <a:rPr lang="fr-FR" sz="1100" dirty="0"/>
              <a:t> et al.: Graph </a:t>
            </a:r>
            <a:r>
              <a:rPr lang="fr-FR" sz="1100" dirty="0" err="1"/>
              <a:t>evolution</a:t>
            </a:r>
            <a:r>
              <a:rPr lang="fr-FR" sz="1100" dirty="0"/>
              <a:t>: Densification and </a:t>
            </a:r>
            <a:r>
              <a:rPr lang="fr-FR" sz="1100" dirty="0" err="1"/>
              <a:t>shrinking</a:t>
            </a:r>
            <a:r>
              <a:rPr lang="fr-FR" sz="1100" dirty="0"/>
              <a:t> </a:t>
            </a:r>
            <a:r>
              <a:rPr lang="fr-FR" sz="1100" dirty="0" err="1"/>
              <a:t>diameters</a:t>
            </a:r>
            <a:r>
              <a:rPr lang="fr-FR" sz="1100" dirty="0"/>
              <a:t>. </a:t>
            </a:r>
            <a:endParaRPr lang="fr-FR" sz="1000" dirty="0">
              <a:effectLst/>
            </a:endParaRP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AB55745B-6391-2949-8C51-7F4A7555A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61517"/>
            <a:ext cx="5958612" cy="459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7318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ap&#10;&#10;Description automatically generated">
            <a:extLst>
              <a:ext uri="{FF2B5EF4-FFF2-40B4-BE49-F238E27FC236}">
                <a16:creationId xmlns:a16="http://schemas.microsoft.com/office/drawing/2014/main" id="{8DE6137F-5255-2446-AF95-D61662497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3722" y="859791"/>
            <a:ext cx="2251391" cy="549656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Medulla Oblongata of fruit fly 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64</m:t>
                    </m:r>
                    <m:r>
                      <m:rPr>
                        <m:nor/>
                      </m:rPr>
                      <a:rPr lang="en-US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66</m:t>
                    </m:r>
                    <m:r>
                      <m:rPr>
                        <m:nor/>
                      </m:rPr>
                      <a:rPr lang="en-US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80</m:t>
                    </m:r>
                    <m:r>
                      <m:rPr>
                        <m:sty m:val="p"/>
                      </m:rPr>
                      <a:rPr lang="el-GR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μ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𝑚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Initially 798 neuron segments and 31000 synapses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Removed edges with less than 10 connections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279 nodes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441 directed edges</a:t>
                </a:r>
              </a:p>
              <a:p>
                <a:pPr>
                  <a:lnSpc>
                    <a:spcPct val="150000"/>
                  </a:lnSpc>
                </a:pPr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Experiments – Fib25 dataset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0A4C7-A0E9-774E-A2D3-04E00D00D7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B33D3C-C474-1F4C-B6B6-81705CE121CA}"/>
              </a:ext>
            </a:extLst>
          </p:cNvPr>
          <p:cNvSpPr txBox="1"/>
          <p:nvPr/>
        </p:nvSpPr>
        <p:spPr>
          <a:xfrm>
            <a:off x="0" y="6538913"/>
            <a:ext cx="73629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S. Takemura et al.: </a:t>
            </a:r>
            <a:r>
              <a:rPr lang="fr-FR" sz="1100" dirty="0" err="1"/>
              <a:t>Synaptic</a:t>
            </a:r>
            <a:r>
              <a:rPr lang="fr-FR" sz="1100" dirty="0"/>
              <a:t> circuits and </a:t>
            </a:r>
            <a:r>
              <a:rPr lang="fr-FR" sz="1100" dirty="0" err="1"/>
              <a:t>their</a:t>
            </a:r>
            <a:r>
              <a:rPr lang="fr-FR" sz="1100" dirty="0"/>
              <a:t> variations </a:t>
            </a:r>
            <a:r>
              <a:rPr lang="fr-FR" sz="1100" dirty="0" err="1"/>
              <a:t>within</a:t>
            </a:r>
            <a:r>
              <a:rPr lang="fr-FR" sz="1100" dirty="0"/>
              <a:t> </a:t>
            </a:r>
            <a:r>
              <a:rPr lang="fr-FR" sz="1100" dirty="0" err="1"/>
              <a:t>different</a:t>
            </a:r>
            <a:r>
              <a:rPr lang="fr-FR" sz="1100" dirty="0"/>
              <a:t> </a:t>
            </a:r>
            <a:r>
              <a:rPr lang="fr-FR" sz="1100" dirty="0" err="1"/>
              <a:t>columns</a:t>
            </a:r>
            <a:r>
              <a:rPr lang="fr-FR" sz="1100" dirty="0"/>
              <a:t> in the </a:t>
            </a:r>
            <a:r>
              <a:rPr lang="fr-FR" sz="1100" dirty="0" err="1"/>
              <a:t>visual</a:t>
            </a:r>
            <a:r>
              <a:rPr lang="fr-FR" sz="1100" dirty="0"/>
              <a:t> system of </a:t>
            </a:r>
            <a:r>
              <a:rPr lang="fr-FR" sz="1100" dirty="0" err="1"/>
              <a:t>drosophila</a:t>
            </a:r>
            <a:r>
              <a:rPr lang="fr-FR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04172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3C3E32-3103-2D48-AAE7-3DFD7810E4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Small subgraph enumeration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Motif relevance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Computing performance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Survey and application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173B24-C3AA-B648-9158-2183E95B0D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48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44186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Small motif relevance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302B9A0-2845-7746-BC86-2C4AA19B0E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156846"/>
              </p:ext>
            </p:extLst>
          </p:nvPr>
        </p:nvGraphicFramePr>
        <p:xfrm>
          <a:off x="1033669" y="2697037"/>
          <a:ext cx="10455965" cy="2461372"/>
        </p:xfrm>
        <a:graphic>
          <a:graphicData uri="http://schemas.openxmlformats.org/drawingml/2006/table">
            <a:tbl>
              <a:tblPr firstRow="1" bandRow="1" bandCol="1">
                <a:tableStyleId>{B6EF578A-33C9-415A-BF78-DC33DFA273C2}</a:tableStyleId>
              </a:tblPr>
              <a:tblGrid>
                <a:gridCol w="2091193">
                  <a:extLst>
                    <a:ext uri="{9D8B030D-6E8A-4147-A177-3AD203B41FA5}">
                      <a16:colId xmlns:a16="http://schemas.microsoft.com/office/drawing/2014/main" val="2155817194"/>
                    </a:ext>
                  </a:extLst>
                </a:gridCol>
                <a:gridCol w="2091193">
                  <a:extLst>
                    <a:ext uri="{9D8B030D-6E8A-4147-A177-3AD203B41FA5}">
                      <a16:colId xmlns:a16="http://schemas.microsoft.com/office/drawing/2014/main" val="3412202907"/>
                    </a:ext>
                  </a:extLst>
                </a:gridCol>
                <a:gridCol w="2091193">
                  <a:extLst>
                    <a:ext uri="{9D8B030D-6E8A-4147-A177-3AD203B41FA5}">
                      <a16:colId xmlns:a16="http://schemas.microsoft.com/office/drawing/2014/main" val="3244861830"/>
                    </a:ext>
                  </a:extLst>
                </a:gridCol>
                <a:gridCol w="2091193">
                  <a:extLst>
                    <a:ext uri="{9D8B030D-6E8A-4147-A177-3AD203B41FA5}">
                      <a16:colId xmlns:a16="http://schemas.microsoft.com/office/drawing/2014/main" val="193050651"/>
                    </a:ext>
                  </a:extLst>
                </a:gridCol>
                <a:gridCol w="2091193">
                  <a:extLst>
                    <a:ext uri="{9D8B030D-6E8A-4147-A177-3AD203B41FA5}">
                      <a16:colId xmlns:a16="http://schemas.microsoft.com/office/drawing/2014/main" val="2891044832"/>
                    </a:ext>
                  </a:extLst>
                </a:gridCol>
              </a:tblGrid>
              <a:tr h="615343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LGN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Fib-25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9661806"/>
                  </a:ext>
                </a:extLst>
              </a:tr>
              <a:tr h="61534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Motif Size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Number of Subgraphs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Number of iso. classes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Number of Subgraphs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Number of iso. classes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743943"/>
                  </a:ext>
                </a:extLst>
              </a:tr>
              <a:tr h="6153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89 641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17 239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297350"/>
                  </a:ext>
                </a:extLst>
              </a:tr>
              <a:tr h="6153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1 289 357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>
                    <a:solidFill>
                      <a:srgbClr val="EB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157 160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666</a:t>
                      </a:r>
                    </a:p>
                  </a:txBody>
                  <a:tcPr anchor="ctr">
                    <a:solidFill>
                      <a:srgbClr val="EB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2427762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4BCBE-3E19-D94B-9261-11530CDCEF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49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9764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Connectomics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5DABFA-A7F9-2046-933B-D58E614314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AB1143C-7EE2-4341-AE24-2D12E5E1E960}"/>
              </a:ext>
            </a:extLst>
          </p:cNvPr>
          <p:cNvGrpSpPr/>
          <p:nvPr/>
        </p:nvGrpSpPr>
        <p:grpSpPr>
          <a:xfrm>
            <a:off x="1161405" y="1478478"/>
            <a:ext cx="9557855" cy="5136238"/>
            <a:chOff x="1161405" y="1478478"/>
            <a:chExt cx="9557855" cy="5136238"/>
          </a:xfrm>
        </p:grpSpPr>
        <p:pic>
          <p:nvPicPr>
            <p:cNvPr id="15" name="Graphic 14" descr="Brain">
              <a:extLst>
                <a:ext uri="{FF2B5EF4-FFF2-40B4-BE49-F238E27FC236}">
                  <a16:creationId xmlns:a16="http://schemas.microsoft.com/office/drawing/2014/main" id="{139AD002-B004-E14B-B73F-51601D427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61405" y="3058054"/>
              <a:ext cx="1930929" cy="1930929"/>
            </a:xfrm>
            <a:prstGeom prst="rect">
              <a:avLst/>
            </a:prstGeom>
          </p:spPr>
        </p:pic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A48D042-7D7C-4F45-9182-B0142ED706B3}"/>
                </a:ext>
              </a:extLst>
            </p:cNvPr>
            <p:cNvCxnSpPr>
              <a:cxnSpLocks/>
              <a:stCxn id="15" idx="0"/>
              <a:endCxn id="22" idx="1"/>
            </p:cNvCxnSpPr>
            <p:nvPr/>
          </p:nvCxnSpPr>
          <p:spPr>
            <a:xfrm rot="5400000" flipH="1" flipV="1">
              <a:off x="3326545" y="1254065"/>
              <a:ext cx="604315" cy="3003665"/>
            </a:xfrm>
            <a:prstGeom prst="curvedConnector2">
              <a:avLst/>
            </a:prstGeom>
            <a:ln w="889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2" name="Picture 21" descr="A close up of a piece of paper&#10;&#10;Description automatically generated">
              <a:extLst>
                <a:ext uri="{FF2B5EF4-FFF2-40B4-BE49-F238E27FC236}">
                  <a16:creationId xmlns:a16="http://schemas.microsoft.com/office/drawing/2014/main" id="{80E3CF25-FD82-D145-A1EA-DAFE1395E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30535" y="1478478"/>
              <a:ext cx="1950522" cy="1950522"/>
            </a:xfrm>
            <a:prstGeom prst="rect">
              <a:avLst/>
            </a:prstGeom>
          </p:spPr>
        </p:pic>
        <p:pic>
          <p:nvPicPr>
            <p:cNvPr id="26" name="Picture 25" descr="A close up of a tree&#10;&#10;Description automatically generated">
              <a:extLst>
                <a:ext uri="{FF2B5EF4-FFF2-40B4-BE49-F238E27FC236}">
                  <a16:creationId xmlns:a16="http://schemas.microsoft.com/office/drawing/2014/main" id="{4A15FF06-1BA6-774F-9EAE-D18120042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45138" y="3241773"/>
              <a:ext cx="1474122" cy="2029843"/>
            </a:xfrm>
            <a:prstGeom prst="rect">
              <a:avLst/>
            </a:prstGeom>
          </p:spPr>
        </p:pic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E55DE585-3FDA-4D42-900B-13B45A51A495}"/>
                </a:ext>
              </a:extLst>
            </p:cNvPr>
            <p:cNvCxnSpPr>
              <a:stCxn id="22" idx="3"/>
              <a:endCxn id="26" idx="0"/>
            </p:cNvCxnSpPr>
            <p:nvPr/>
          </p:nvCxnSpPr>
          <p:spPr>
            <a:xfrm>
              <a:off x="7081057" y="2453739"/>
              <a:ext cx="2901142" cy="788034"/>
            </a:xfrm>
            <a:prstGeom prst="curvedConnector2">
              <a:avLst/>
            </a:prstGeom>
            <a:ln w="889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" name="Graphic 29" descr="Medical">
              <a:extLst>
                <a:ext uri="{FF2B5EF4-FFF2-40B4-BE49-F238E27FC236}">
                  <a16:creationId xmlns:a16="http://schemas.microsoft.com/office/drawing/2014/main" id="{6B4CE67E-F676-CC42-85D4-B01E367D2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986800" y="5344649"/>
              <a:ext cx="914400" cy="914400"/>
            </a:xfrm>
            <a:prstGeom prst="rect">
              <a:avLst/>
            </a:prstGeom>
          </p:spPr>
        </p:pic>
        <p:pic>
          <p:nvPicPr>
            <p:cNvPr id="32" name="Picture 31" descr="A close up of a logo&#10;&#10;Description automatically generated">
              <a:extLst>
                <a:ext uri="{FF2B5EF4-FFF2-40B4-BE49-F238E27FC236}">
                  <a16:creationId xmlns:a16="http://schemas.microsoft.com/office/drawing/2014/main" id="{A8E271E5-A4DF-DC4C-81D1-4E3700FCC2F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62533" y="4988983"/>
              <a:ext cx="1625733" cy="1625733"/>
            </a:xfrm>
            <a:prstGeom prst="rect">
              <a:avLst/>
            </a:prstGeom>
          </p:spPr>
        </p:pic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A39C8149-243D-834D-804B-9C5ACD84B271}"/>
                </a:ext>
              </a:extLst>
            </p:cNvPr>
            <p:cNvCxnSpPr>
              <a:cxnSpLocks/>
              <a:stCxn id="26" idx="2"/>
              <a:endCxn id="32" idx="3"/>
            </p:cNvCxnSpPr>
            <p:nvPr/>
          </p:nvCxnSpPr>
          <p:spPr>
            <a:xfrm rot="5400000">
              <a:off x="8320116" y="4139767"/>
              <a:ext cx="530234" cy="2793933"/>
            </a:xfrm>
            <a:prstGeom prst="curvedConnector2">
              <a:avLst/>
            </a:prstGeom>
            <a:ln w="889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564512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Small motif relevance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F4FF0AB-F657-D147-B80B-038BDF3AD7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698726"/>
              </p:ext>
            </p:extLst>
          </p:nvPr>
        </p:nvGraphicFramePr>
        <p:xfrm>
          <a:off x="2032000" y="1967947"/>
          <a:ext cx="8128000" cy="3815602"/>
        </p:xfrm>
        <a:graphic>
          <a:graphicData uri="http://schemas.openxmlformats.org/drawingml/2006/table">
            <a:tbl>
              <a:tblPr firstRow="1" firstCol="1" bandRow="1">
                <a:tableStyleId>{B6EF578A-33C9-415A-BF78-DC33DFA273C2}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28661656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0334731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8735887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49393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178650558"/>
                    </a:ext>
                  </a:extLst>
                </a:gridCol>
              </a:tblGrid>
              <a:tr h="31213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Motif ID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6815043"/>
                  </a:ext>
                </a:extLst>
              </a:tr>
              <a:tr h="151200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Motif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2001857"/>
                  </a:ext>
                </a:extLst>
              </a:tr>
              <a:tr h="477572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LGN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Normalized frequency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1855529"/>
                  </a:ext>
                </a:extLst>
              </a:tr>
              <a:tr h="47757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Z-Score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-10.9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7677734"/>
                  </a:ext>
                </a:extLst>
              </a:tr>
              <a:tr h="477572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Fib-25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Normalized frequency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391121"/>
                  </a:ext>
                </a:extLst>
              </a:tr>
              <a:tr h="47757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Z-Score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-3.9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4814830"/>
                  </a:ext>
                </a:extLst>
              </a:tr>
            </a:tbl>
          </a:graphicData>
        </a:graphic>
      </p:graphicFrame>
      <p:pic>
        <p:nvPicPr>
          <p:cNvPr id="6" name="Picture 5" descr="A close up of a light&#10;&#10;Description automatically generated">
            <a:extLst>
              <a:ext uri="{FF2B5EF4-FFF2-40B4-BE49-F238E27FC236}">
                <a16:creationId xmlns:a16="http://schemas.microsoft.com/office/drawing/2014/main" id="{7F2E80ED-3B07-4744-8CE9-AD84E73DC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5657" y="2263299"/>
            <a:ext cx="1520686" cy="1511524"/>
          </a:xfrm>
          <a:prstGeom prst="rect">
            <a:avLst/>
          </a:prstGeom>
        </p:spPr>
      </p:pic>
      <p:pic>
        <p:nvPicPr>
          <p:cNvPr id="8" name="Picture 7" descr="A close up of a light&#10;&#10;Description automatically generated">
            <a:extLst>
              <a:ext uri="{FF2B5EF4-FFF2-40B4-BE49-F238E27FC236}">
                <a16:creationId xmlns:a16="http://schemas.microsoft.com/office/drawing/2014/main" id="{B51E62F8-2DB2-664D-9070-72126B7970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7608" y="2263299"/>
            <a:ext cx="1520685" cy="1511524"/>
          </a:xfrm>
          <a:prstGeom prst="rect">
            <a:avLst/>
          </a:prstGeom>
        </p:spPr>
      </p:pic>
      <p:pic>
        <p:nvPicPr>
          <p:cNvPr id="11" name="Picture 10" descr="A close up of a light&#10;&#10;Description automatically generated">
            <a:extLst>
              <a:ext uri="{FF2B5EF4-FFF2-40B4-BE49-F238E27FC236}">
                <a16:creationId xmlns:a16="http://schemas.microsoft.com/office/drawing/2014/main" id="{1383E53C-706A-C046-82AF-A495D1D891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3681" y="2263299"/>
            <a:ext cx="1520686" cy="1511525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9865BB2-4923-0D4C-A21A-1A98B4DFB0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78597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Small motif relevance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F4FF0AB-F657-D147-B80B-038BDF3AD7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0301823"/>
              </p:ext>
            </p:extLst>
          </p:nvPr>
        </p:nvGraphicFramePr>
        <p:xfrm>
          <a:off x="357808" y="1967947"/>
          <a:ext cx="11549272" cy="3815602"/>
        </p:xfrm>
        <a:graphic>
          <a:graphicData uri="http://schemas.openxmlformats.org/drawingml/2006/table">
            <a:tbl>
              <a:tblPr firstRow="1" firstCol="1" bandRow="1">
                <a:tableStyleId>{B6EF578A-33C9-415A-BF78-DC33DFA273C2}</a:tableStyleId>
              </a:tblPr>
              <a:tblGrid>
                <a:gridCol w="1649896">
                  <a:extLst>
                    <a:ext uri="{9D8B030D-6E8A-4147-A177-3AD203B41FA5}">
                      <a16:colId xmlns:a16="http://schemas.microsoft.com/office/drawing/2014/main" val="4286616562"/>
                    </a:ext>
                  </a:extLst>
                </a:gridCol>
                <a:gridCol w="1649896">
                  <a:extLst>
                    <a:ext uri="{9D8B030D-6E8A-4147-A177-3AD203B41FA5}">
                      <a16:colId xmlns:a16="http://schemas.microsoft.com/office/drawing/2014/main" val="1903347318"/>
                    </a:ext>
                  </a:extLst>
                </a:gridCol>
                <a:gridCol w="1649896">
                  <a:extLst>
                    <a:ext uri="{9D8B030D-6E8A-4147-A177-3AD203B41FA5}">
                      <a16:colId xmlns:a16="http://schemas.microsoft.com/office/drawing/2014/main" val="2187358877"/>
                    </a:ext>
                  </a:extLst>
                </a:gridCol>
                <a:gridCol w="1649896">
                  <a:extLst>
                    <a:ext uri="{9D8B030D-6E8A-4147-A177-3AD203B41FA5}">
                      <a16:colId xmlns:a16="http://schemas.microsoft.com/office/drawing/2014/main" val="94939393"/>
                    </a:ext>
                  </a:extLst>
                </a:gridCol>
                <a:gridCol w="1649896">
                  <a:extLst>
                    <a:ext uri="{9D8B030D-6E8A-4147-A177-3AD203B41FA5}">
                      <a16:colId xmlns:a16="http://schemas.microsoft.com/office/drawing/2014/main" val="3178650558"/>
                    </a:ext>
                  </a:extLst>
                </a:gridCol>
                <a:gridCol w="1649896">
                  <a:extLst>
                    <a:ext uri="{9D8B030D-6E8A-4147-A177-3AD203B41FA5}">
                      <a16:colId xmlns:a16="http://schemas.microsoft.com/office/drawing/2014/main" val="3531718140"/>
                    </a:ext>
                  </a:extLst>
                </a:gridCol>
                <a:gridCol w="1649896">
                  <a:extLst>
                    <a:ext uri="{9D8B030D-6E8A-4147-A177-3AD203B41FA5}">
                      <a16:colId xmlns:a16="http://schemas.microsoft.com/office/drawing/2014/main" val="3172200864"/>
                    </a:ext>
                  </a:extLst>
                </a:gridCol>
              </a:tblGrid>
              <a:tr h="31213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Motif ID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6815043"/>
                  </a:ext>
                </a:extLst>
              </a:tr>
              <a:tr h="151200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Motif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2001857"/>
                  </a:ext>
                </a:extLst>
              </a:tr>
              <a:tr h="477572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LGN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Normalized frequency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1855529"/>
                  </a:ext>
                </a:extLst>
              </a:tr>
              <a:tr h="47757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Z-Score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-2.3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-6.9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7677734"/>
                  </a:ext>
                </a:extLst>
              </a:tr>
              <a:tr h="477572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Fib-25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Normalized frequency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391121"/>
                  </a:ext>
                </a:extLst>
              </a:tr>
              <a:tr h="47757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Z-Score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52.1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-0.7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-2.7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4814830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E21B4CA8-A3DD-5F47-908E-884A197FE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1022" y="2256183"/>
            <a:ext cx="1659576" cy="1508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85458B-1D66-4945-8C0F-834F2C824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1279" y="2256183"/>
            <a:ext cx="1659576" cy="1508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CD155D-C171-6F49-A168-56679730C4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0855" y="2256183"/>
            <a:ext cx="1659576" cy="1508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CE4FBBC-A024-1848-8517-A96631866C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1112" y="2256183"/>
            <a:ext cx="1659576" cy="1508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3EA85EA-195C-B14F-8E82-3EF5EA4F3B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60688" y="2256183"/>
            <a:ext cx="1659576" cy="1508400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BD531157-802C-4F42-AF07-FC2E671CC0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51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34728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Small 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computing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performance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FBE79EB-C3EB-AB45-B5ED-EAD0546A1FDF}"/>
              </a:ext>
            </a:extLst>
          </p:cNvPr>
          <p:cNvGrpSpPr/>
          <p:nvPr/>
        </p:nvGrpSpPr>
        <p:grpSpPr>
          <a:xfrm>
            <a:off x="4226819" y="3017202"/>
            <a:ext cx="4460573" cy="3521711"/>
            <a:chOff x="3863827" y="2158815"/>
            <a:chExt cx="5186554" cy="4076204"/>
          </a:xfrm>
        </p:grpSpPr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39F0CF76-BDA9-8B41-92C7-64991F6AF7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049" r="8182"/>
            <a:stretch/>
          </p:blipFill>
          <p:spPr>
            <a:xfrm>
              <a:off x="3863827" y="2158815"/>
              <a:ext cx="5186554" cy="376842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E23E43-9118-7F4B-AF92-154A5DA5C224}"/>
                </a:ext>
              </a:extLst>
            </p:cNvPr>
            <p:cNvSpPr txBox="1"/>
            <p:nvPr/>
          </p:nvSpPr>
          <p:spPr>
            <a:xfrm>
              <a:off x="4169473" y="5927242"/>
              <a:ext cx="47243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Total running time on Fib-25 with 1000 random networks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90C6370-B339-C646-BCCE-4A57476BEB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DD1824-4F21-F949-A2B2-D68D8583E70C}"/>
              </a:ext>
            </a:extLst>
          </p:cNvPr>
          <p:cNvSpPr txBox="1"/>
          <p:nvPr/>
        </p:nvSpPr>
        <p:spPr>
          <a:xfrm>
            <a:off x="1003368" y="2169278"/>
            <a:ext cx="5517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Exponential increase of runtime for both algorithms</a:t>
            </a:r>
          </a:p>
        </p:txBody>
      </p:sp>
    </p:spTree>
    <p:extLst>
      <p:ext uri="{BB962C8B-B14F-4D97-AF65-F5344CB8AC3E}">
        <p14:creationId xmlns:p14="http://schemas.microsoft.com/office/powerpoint/2010/main" val="25623786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Small 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computing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83A649-E1DD-CD4D-ACEA-B57FCB7EC6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66F514B-4B2F-D746-A0F6-E20C36483C69}"/>
              </a:ext>
            </a:extLst>
          </p:cNvPr>
          <p:cNvGrpSpPr/>
          <p:nvPr/>
        </p:nvGrpSpPr>
        <p:grpSpPr>
          <a:xfrm>
            <a:off x="3865800" y="3382326"/>
            <a:ext cx="4460400" cy="3156587"/>
            <a:chOff x="3632736" y="2125980"/>
            <a:chExt cx="4858487" cy="3884384"/>
          </a:xfrm>
        </p:grpSpPr>
        <p:pic>
          <p:nvPicPr>
            <p:cNvPr id="10" name="Picture 9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CDC122B4-73AA-7847-A82D-6C6F48FA6B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275" r="8504"/>
            <a:stretch/>
          </p:blipFill>
          <p:spPr>
            <a:xfrm>
              <a:off x="3632736" y="2125980"/>
              <a:ext cx="4858487" cy="3573352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9C25105-FFBC-F34B-BFDE-E22E2D10D9E0}"/>
                </a:ext>
              </a:extLst>
            </p:cNvPr>
            <p:cNvSpPr txBox="1"/>
            <p:nvPr/>
          </p:nvSpPr>
          <p:spPr>
            <a:xfrm>
              <a:off x="4239511" y="5702588"/>
              <a:ext cx="3951724" cy="307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Running time on Fib-25 for the original network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346F0C98-AEBF-3147-9AE3-5EF38BCDC43D}"/>
              </a:ext>
            </a:extLst>
          </p:cNvPr>
          <p:cNvSpPr txBox="1"/>
          <p:nvPr/>
        </p:nvSpPr>
        <p:spPr>
          <a:xfrm>
            <a:off x="1003368" y="2169278"/>
            <a:ext cx="527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Kavosh</a:t>
            </a: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is much faster for one graph enumeration</a:t>
            </a:r>
          </a:p>
        </p:txBody>
      </p:sp>
    </p:spTree>
    <p:extLst>
      <p:ext uri="{BB962C8B-B14F-4D97-AF65-F5344CB8AC3E}">
        <p14:creationId xmlns:p14="http://schemas.microsoft.com/office/powerpoint/2010/main" val="12169111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Small 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computing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performance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80A8D67-95F6-E140-A259-3B032CE964DC}"/>
              </a:ext>
            </a:extLst>
          </p:cNvPr>
          <p:cNvGrpSpPr/>
          <p:nvPr/>
        </p:nvGrpSpPr>
        <p:grpSpPr>
          <a:xfrm>
            <a:off x="4226906" y="2958518"/>
            <a:ext cx="4460400" cy="3580395"/>
            <a:chOff x="4226905" y="2649696"/>
            <a:chExt cx="4460400" cy="3580395"/>
          </a:xfrm>
        </p:grpSpPr>
        <p:pic>
          <p:nvPicPr>
            <p:cNvPr id="8" name="Picture 7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5EB27C52-9A27-4546-A72D-956DB67B81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962" r="8985"/>
            <a:stretch/>
          </p:blipFill>
          <p:spPr>
            <a:xfrm>
              <a:off x="4226905" y="2649696"/>
              <a:ext cx="4460400" cy="3272618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C6AD4E-317C-0040-AD3D-1B3B664A66CF}"/>
                </a:ext>
              </a:extLst>
            </p:cNvPr>
            <p:cNvSpPr txBox="1"/>
            <p:nvPr/>
          </p:nvSpPr>
          <p:spPr>
            <a:xfrm>
              <a:off x="4344988" y="5922314"/>
              <a:ext cx="42242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Running time on Fib-25 for 1000 random networks</a:t>
              </a: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4D131A-E783-C740-B8E6-25FE0AA83A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063136-AB2D-4F47-9996-A355490CFB3F}"/>
              </a:ext>
            </a:extLst>
          </p:cNvPr>
          <p:cNvSpPr txBox="1"/>
          <p:nvPr/>
        </p:nvSpPr>
        <p:spPr>
          <a:xfrm>
            <a:off x="1003368" y="2169278"/>
            <a:ext cx="5631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GtrieScanner</a:t>
            </a: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is very quick to </a:t>
            </a:r>
            <a:r>
              <a:rPr lang="en-US" sz="1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enurate</a:t>
            </a: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random graphs</a:t>
            </a:r>
          </a:p>
        </p:txBody>
      </p:sp>
    </p:spTree>
    <p:extLst>
      <p:ext uri="{BB962C8B-B14F-4D97-AF65-F5344CB8AC3E}">
        <p14:creationId xmlns:p14="http://schemas.microsoft.com/office/powerpoint/2010/main" val="16589570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80BB6-1E2D-374B-A04C-D3A0971645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B726BE-B7E7-4745-B70E-269E265819D3}"/>
              </a:ext>
            </a:extLst>
          </p:cNvPr>
          <p:cNvSpPr txBox="1"/>
          <p:nvPr/>
        </p:nvSpPr>
        <p:spPr>
          <a:xfrm>
            <a:off x="3387566" y="2951946"/>
            <a:ext cx="541686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Large Subgraph enumeration: </a:t>
            </a:r>
          </a:p>
          <a:p>
            <a:pPr algn="ctr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Exploration</a:t>
            </a:r>
          </a:p>
        </p:txBody>
      </p:sp>
    </p:spTree>
    <p:extLst>
      <p:ext uri="{BB962C8B-B14F-4D97-AF65-F5344CB8AC3E}">
        <p14:creationId xmlns:p14="http://schemas.microsoft.com/office/powerpoint/2010/main" val="246856928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Graph cut -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𝐶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∈1,…,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𝑐</m:t>
                        </m:r>
                      </m:sub>
                    </m:sSub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theory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155D8D32-D6B6-9E48-BCD6-2F10D97CD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3330" y="2999337"/>
            <a:ext cx="4625340" cy="294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9191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</p:spPr>
            <p:txBody>
              <a:bodyPr/>
              <a:lstStyle/>
              <a:p>
                <a:pPr marL="192594" indent="0">
                  <a:lnSpc>
                    <a:spcPct val="200000"/>
                  </a:lnSpc>
                  <a:spcBef>
                    <a:spcPts val="600"/>
                  </a:spcBef>
                  <a:buNone/>
                </a:pPr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Graph cut -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𝐶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𝑉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∈1,…,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𝑐</m:t>
                        </m:r>
                      </m:sub>
                    </m:sSub>
                  </m:oMath>
                </a14:m>
                <a:endParaRPr lang="en-US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8A3C3E32-3103-2D48-AAE7-3DFD7810E4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825625"/>
                <a:ext cx="12192000" cy="484353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 – Graph theory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C149C6-DE07-E546-A88C-8C984F438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" name="Picture 70" descr="A close up of a logo&#10;&#10;Description automatically generated">
            <a:extLst>
              <a:ext uri="{FF2B5EF4-FFF2-40B4-BE49-F238E27FC236}">
                <a16:creationId xmlns:a16="http://schemas.microsoft.com/office/drawing/2014/main" id="{675D6782-91A0-D944-B9F2-8E7014F545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3330" y="2999337"/>
            <a:ext cx="4625340" cy="294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9751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3C3E32-3103-2D48-AAE7-3DFD7810E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192617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Minimum Cost </a:t>
            </a:r>
            <a:r>
              <a:rPr lang="en-US" sz="1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Multicut</a:t>
            </a: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Problem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NP hard problem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–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Multicut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clustering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254CD6-6991-884F-A829-ABCD99929A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58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07CDA149-F137-474C-9435-C1E7D506F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9347" y="1955325"/>
            <a:ext cx="412250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325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3C3E32-3103-2D48-AAE7-3DFD7810E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192617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Minimum Cost </a:t>
            </a:r>
            <a:r>
              <a:rPr lang="en-US" sz="1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Multicut</a:t>
            </a: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Problem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NP hard problem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Modified Kernighan-Lin algorithm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Iterative algorithm to minimize cost function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–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Multicut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clustering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254CD6-6991-884F-A829-ABCD99929A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59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97EB55-7AC0-1446-843C-05B2CB2B6326}"/>
              </a:ext>
            </a:extLst>
          </p:cNvPr>
          <p:cNvSpPr txBox="1"/>
          <p:nvPr/>
        </p:nvSpPr>
        <p:spPr>
          <a:xfrm>
            <a:off x="0" y="6538913"/>
            <a:ext cx="56044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M. </a:t>
            </a:r>
            <a:r>
              <a:rPr lang="fr-FR" sz="1100" dirty="0" err="1"/>
              <a:t>Keuper</a:t>
            </a:r>
            <a:r>
              <a:rPr lang="fr-FR" sz="1100" dirty="0"/>
              <a:t> et al.: Efficient </a:t>
            </a:r>
            <a:r>
              <a:rPr lang="fr-FR" sz="1100" dirty="0" err="1"/>
              <a:t>decomposition</a:t>
            </a:r>
            <a:r>
              <a:rPr lang="fr-FR" sz="1100" dirty="0"/>
              <a:t> of image and </a:t>
            </a:r>
            <a:r>
              <a:rPr lang="fr-FR" sz="1100" dirty="0" err="1"/>
              <a:t>mesh</a:t>
            </a:r>
            <a:r>
              <a:rPr lang="fr-FR" sz="1100" dirty="0"/>
              <a:t> graphs by </a:t>
            </a:r>
            <a:r>
              <a:rPr lang="fr-FR" sz="1100" dirty="0" err="1"/>
              <a:t>lifted</a:t>
            </a:r>
            <a:r>
              <a:rPr lang="fr-FR" sz="1100" dirty="0"/>
              <a:t> </a:t>
            </a:r>
            <a:r>
              <a:rPr lang="fr-FR" sz="1100" dirty="0" err="1"/>
              <a:t>multicuts</a:t>
            </a:r>
            <a:r>
              <a:rPr lang="fr-FR" sz="1100" dirty="0"/>
              <a:t>. 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0B7B6CDC-5F02-9F41-B15A-05606F2D0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9347" y="1955325"/>
            <a:ext cx="412250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92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13B8A3-83FF-A640-B2AF-3C70A482F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Connectomics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699AF-55DC-134B-B40E-7C1696C048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40306DA1-AFC2-6A49-BE57-4030F4B7B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495" y="2327855"/>
            <a:ext cx="2202290" cy="2202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4096D0-25C6-F34A-A9E1-E72A0E2D7918}"/>
              </a:ext>
            </a:extLst>
          </p:cNvPr>
          <p:cNvSpPr txBox="1"/>
          <p:nvPr/>
        </p:nvSpPr>
        <p:spPr>
          <a:xfrm>
            <a:off x="1395494" y="4530145"/>
            <a:ext cx="2202290" cy="1153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Bio-engineering: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Brain cutting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Brain imaging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B9EE54-52DB-B141-9D31-9D0B2D4332C0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252050919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3C3E32-3103-2D48-AAE7-3DFD7810E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192617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Minimum Cost </a:t>
            </a:r>
            <a:r>
              <a:rPr lang="en-US" sz="1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Multicut</a:t>
            </a: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Problem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NP hard problem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Modified Kernighan-Lin algorithm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Iterative algorithm to minimize cost function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need to know number of clusters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need for sources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 –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Multicut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clustering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254CD6-6991-884F-A829-ABCD99929A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DB9686E5-8626-014B-B993-F5FCA82D4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9347" y="1951355"/>
            <a:ext cx="4122506" cy="3429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712D6A-CBDB-B04A-B36E-10564D06A110}"/>
              </a:ext>
            </a:extLst>
          </p:cNvPr>
          <p:cNvSpPr txBox="1"/>
          <p:nvPr/>
        </p:nvSpPr>
        <p:spPr>
          <a:xfrm>
            <a:off x="0" y="6538913"/>
            <a:ext cx="56044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M. </a:t>
            </a:r>
            <a:r>
              <a:rPr lang="fr-FR" sz="1100" dirty="0" err="1"/>
              <a:t>Keuper</a:t>
            </a:r>
            <a:r>
              <a:rPr lang="fr-FR" sz="1100" dirty="0"/>
              <a:t> et al.: Efficient </a:t>
            </a:r>
            <a:r>
              <a:rPr lang="fr-FR" sz="1100" dirty="0" err="1"/>
              <a:t>decomposition</a:t>
            </a:r>
            <a:r>
              <a:rPr lang="fr-FR" sz="1100" dirty="0"/>
              <a:t> of image and </a:t>
            </a:r>
            <a:r>
              <a:rPr lang="fr-FR" sz="1100" dirty="0" err="1"/>
              <a:t>mesh</a:t>
            </a:r>
            <a:r>
              <a:rPr lang="fr-FR" sz="1100" dirty="0"/>
              <a:t> graphs by </a:t>
            </a:r>
            <a:r>
              <a:rPr lang="fr-FR" sz="1100" dirty="0" err="1"/>
              <a:t>lifted</a:t>
            </a:r>
            <a:r>
              <a:rPr lang="fr-FR" sz="1100" dirty="0"/>
              <a:t> </a:t>
            </a:r>
            <a:r>
              <a:rPr lang="fr-FR" sz="1100" dirty="0" err="1"/>
              <a:t>multicuts</a:t>
            </a:r>
            <a:r>
              <a:rPr lang="fr-FR" sz="11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7373040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519B6C-2247-F241-ACD4-23AB2B1AB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0416" y="1147862"/>
            <a:ext cx="9793380" cy="542825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OUR PROPOSAL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39BFCD-2B61-FA43-BD11-F3F72A2299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61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E1A9ADEE-F329-5641-A666-5A26192B6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666" y="2205651"/>
            <a:ext cx="3843395" cy="2446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CDF358-698B-A247-B9CE-01CBE95CF9A3}"/>
              </a:ext>
            </a:extLst>
          </p:cNvPr>
          <p:cNvSpPr txBox="1"/>
          <p:nvPr/>
        </p:nvSpPr>
        <p:spPr>
          <a:xfrm>
            <a:off x="2277682" y="4982646"/>
            <a:ext cx="1837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Cluster graph</a:t>
            </a:r>
          </a:p>
        </p:txBody>
      </p:sp>
    </p:spTree>
    <p:extLst>
      <p:ext uri="{BB962C8B-B14F-4D97-AF65-F5344CB8AC3E}">
        <p14:creationId xmlns:p14="http://schemas.microsoft.com/office/powerpoint/2010/main" val="14627744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519B6C-2247-F241-ACD4-23AB2B1AB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0416" y="1147862"/>
            <a:ext cx="9793380" cy="542825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OUR PROPOSAL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39BFCD-2B61-FA43-BD11-F3F72A2299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E1A9ADEE-F329-5641-A666-5A26192B6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666" y="2205651"/>
            <a:ext cx="3843395" cy="2446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CDF358-698B-A247-B9CE-01CBE95CF9A3}"/>
              </a:ext>
            </a:extLst>
          </p:cNvPr>
          <p:cNvSpPr txBox="1"/>
          <p:nvPr/>
        </p:nvSpPr>
        <p:spPr>
          <a:xfrm>
            <a:off x="2277682" y="4982646"/>
            <a:ext cx="1837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Cluster graph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1A7769B-98DE-164B-9EFF-AAFBD276A3E3}"/>
              </a:ext>
            </a:extLst>
          </p:cNvPr>
          <p:cNvSpPr/>
          <p:nvPr/>
        </p:nvSpPr>
        <p:spPr>
          <a:xfrm>
            <a:off x="6096000" y="2066900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EA2DE8D-9AD1-D641-B96A-10513F680FDD}"/>
              </a:ext>
            </a:extLst>
          </p:cNvPr>
          <p:cNvSpPr/>
          <p:nvPr/>
        </p:nvSpPr>
        <p:spPr>
          <a:xfrm>
            <a:off x="7167465" y="1526900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037DF86-90A7-9E4F-BDB9-EFE2D7AD75D8}"/>
              </a:ext>
            </a:extLst>
          </p:cNvPr>
          <p:cNvSpPr/>
          <p:nvPr/>
        </p:nvSpPr>
        <p:spPr>
          <a:xfrm>
            <a:off x="8664221" y="5731288"/>
            <a:ext cx="540000" cy="540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4F8CDB4-9A31-D443-8430-A95A70D2DC9A}"/>
              </a:ext>
            </a:extLst>
          </p:cNvPr>
          <p:cNvSpPr/>
          <p:nvPr/>
        </p:nvSpPr>
        <p:spPr>
          <a:xfrm>
            <a:off x="9735686" y="5191288"/>
            <a:ext cx="540000" cy="540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CC2B649-AC97-3C4F-82D6-25280B8BAD6B}"/>
              </a:ext>
            </a:extLst>
          </p:cNvPr>
          <p:cNvSpPr/>
          <p:nvPr/>
        </p:nvSpPr>
        <p:spPr>
          <a:xfrm>
            <a:off x="10230209" y="3899094"/>
            <a:ext cx="540000" cy="54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0B1B831-448F-AE49-A642-5C663079425E}"/>
              </a:ext>
            </a:extLst>
          </p:cNvPr>
          <p:cNvSpPr/>
          <p:nvPr/>
        </p:nvSpPr>
        <p:spPr>
          <a:xfrm>
            <a:off x="11301674" y="3359094"/>
            <a:ext cx="540000" cy="54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10093DC-78CF-8E42-9ED4-7F78F522A7C9}"/>
              </a:ext>
            </a:extLst>
          </p:cNvPr>
          <p:cNvSpPr/>
          <p:nvPr/>
        </p:nvSpPr>
        <p:spPr>
          <a:xfrm>
            <a:off x="8787074" y="2066900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244EDBC-4247-564B-8D6A-89635CD71219}"/>
              </a:ext>
            </a:extLst>
          </p:cNvPr>
          <p:cNvSpPr/>
          <p:nvPr/>
        </p:nvSpPr>
        <p:spPr>
          <a:xfrm>
            <a:off x="9858539" y="1526900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D27E97B-ACA8-9E46-976D-73A8BBFCF769}"/>
              </a:ext>
            </a:extLst>
          </p:cNvPr>
          <p:cNvSpPr/>
          <p:nvPr/>
        </p:nvSpPr>
        <p:spPr>
          <a:xfrm>
            <a:off x="7539135" y="3899094"/>
            <a:ext cx="540000" cy="54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A97F728-1086-FB42-83FC-38310C74D683}"/>
              </a:ext>
            </a:extLst>
          </p:cNvPr>
          <p:cNvSpPr/>
          <p:nvPr/>
        </p:nvSpPr>
        <p:spPr>
          <a:xfrm>
            <a:off x="8610600" y="3359094"/>
            <a:ext cx="540000" cy="54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EB32DF7-583E-9E41-9D38-314F9FC2F9A5}"/>
              </a:ext>
            </a:extLst>
          </p:cNvPr>
          <p:cNvSpPr/>
          <p:nvPr/>
        </p:nvSpPr>
        <p:spPr>
          <a:xfrm>
            <a:off x="6096000" y="5731288"/>
            <a:ext cx="540000" cy="540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627E34E-20BD-EC40-BEDD-1962C4EE1755}"/>
              </a:ext>
            </a:extLst>
          </p:cNvPr>
          <p:cNvSpPr/>
          <p:nvPr/>
        </p:nvSpPr>
        <p:spPr>
          <a:xfrm>
            <a:off x="7167465" y="5191288"/>
            <a:ext cx="540000" cy="540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41767F1-7ACC-4544-BAEC-FBC7652EA897}"/>
              </a:ext>
            </a:extLst>
          </p:cNvPr>
          <p:cNvCxnSpPr>
            <a:cxnSpLocks/>
          </p:cNvCxnSpPr>
          <p:nvPr/>
        </p:nvCxnSpPr>
        <p:spPr>
          <a:xfrm flipV="1">
            <a:off x="6598722" y="1892135"/>
            <a:ext cx="589808" cy="296883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627E599-5CA9-244E-9BA8-2C39E3182915}"/>
              </a:ext>
            </a:extLst>
          </p:cNvPr>
          <p:cNvCxnSpPr>
            <a:cxnSpLocks/>
          </p:cNvCxnSpPr>
          <p:nvPr/>
        </p:nvCxnSpPr>
        <p:spPr>
          <a:xfrm flipV="1">
            <a:off x="9283905" y="1923068"/>
            <a:ext cx="614239" cy="282584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59E476A-31D6-AB4E-A57C-E5A85F08FB3E}"/>
              </a:ext>
            </a:extLst>
          </p:cNvPr>
          <p:cNvCxnSpPr>
            <a:cxnSpLocks/>
          </p:cNvCxnSpPr>
          <p:nvPr/>
        </p:nvCxnSpPr>
        <p:spPr>
          <a:xfrm flipV="1">
            <a:off x="10726924" y="3757802"/>
            <a:ext cx="614239" cy="282584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EE3DFFD-230A-A049-84F5-7D2131E4C90F}"/>
              </a:ext>
            </a:extLst>
          </p:cNvPr>
          <p:cNvCxnSpPr>
            <a:cxnSpLocks/>
          </p:cNvCxnSpPr>
          <p:nvPr/>
        </p:nvCxnSpPr>
        <p:spPr>
          <a:xfrm flipV="1">
            <a:off x="9162834" y="5572215"/>
            <a:ext cx="614239" cy="28258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7976C81-0DB3-1A4D-B241-81491022B5FA}"/>
              </a:ext>
            </a:extLst>
          </p:cNvPr>
          <p:cNvCxnSpPr>
            <a:cxnSpLocks/>
          </p:cNvCxnSpPr>
          <p:nvPr/>
        </p:nvCxnSpPr>
        <p:spPr>
          <a:xfrm flipV="1">
            <a:off x="8056179" y="3731172"/>
            <a:ext cx="578069" cy="299545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0BBD5D9-0CBD-8A41-83CA-420F5DC6E506}"/>
              </a:ext>
            </a:extLst>
          </p:cNvPr>
          <p:cNvSpPr txBox="1"/>
          <p:nvPr/>
        </p:nvSpPr>
        <p:spPr>
          <a:xfrm>
            <a:off x="10877774" y="357316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2667C64-4F12-3A47-9221-A040CC5425AC}"/>
              </a:ext>
            </a:extLst>
          </p:cNvPr>
          <p:cNvSpPr txBox="1"/>
          <p:nvPr/>
        </p:nvSpPr>
        <p:spPr>
          <a:xfrm>
            <a:off x="9424584" y="174504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6BC348C-E315-994C-81FB-6DE5C2F2EBA9}"/>
              </a:ext>
            </a:extLst>
          </p:cNvPr>
          <p:cNvSpPr txBox="1"/>
          <p:nvPr/>
        </p:nvSpPr>
        <p:spPr>
          <a:xfrm>
            <a:off x="9223246" y="5402361"/>
            <a:ext cx="343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-1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E7D9DD0-962F-1A40-8DC0-FACDFEA8AC22}"/>
              </a:ext>
            </a:extLst>
          </p:cNvPr>
          <p:cNvCxnSpPr/>
          <p:nvPr/>
        </p:nvCxnSpPr>
        <p:spPr>
          <a:xfrm>
            <a:off x="7809135" y="2205651"/>
            <a:ext cx="80146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EA66467-71C7-B54D-AE6B-8B0798D6E1CD}"/>
              </a:ext>
            </a:extLst>
          </p:cNvPr>
          <p:cNvCxnSpPr/>
          <p:nvPr/>
        </p:nvCxnSpPr>
        <p:spPr>
          <a:xfrm>
            <a:off x="7707465" y="5867683"/>
            <a:ext cx="80146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DAE1200-E767-EB49-B93E-D5F439BC72C2}"/>
              </a:ext>
            </a:extLst>
          </p:cNvPr>
          <p:cNvCxnSpPr/>
          <p:nvPr/>
        </p:nvCxnSpPr>
        <p:spPr>
          <a:xfrm>
            <a:off x="9165877" y="4040386"/>
            <a:ext cx="80146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735376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519B6C-2247-F241-ACD4-23AB2B1AB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OUR PROPOSAL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39BFCD-2B61-FA43-BD11-F3F72A2299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E1A9ADEE-F329-5641-A666-5A26192B6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666" y="2205651"/>
            <a:ext cx="3843395" cy="2446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CDF358-698B-A247-B9CE-01CBE95CF9A3}"/>
              </a:ext>
            </a:extLst>
          </p:cNvPr>
          <p:cNvSpPr txBox="1"/>
          <p:nvPr/>
        </p:nvSpPr>
        <p:spPr>
          <a:xfrm>
            <a:off x="2277682" y="4982646"/>
            <a:ext cx="1837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Cluster graph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483023-23B0-7044-A50A-E9E5FD458D4C}"/>
              </a:ext>
            </a:extLst>
          </p:cNvPr>
          <p:cNvSpPr txBox="1"/>
          <p:nvPr/>
        </p:nvSpPr>
        <p:spPr>
          <a:xfrm>
            <a:off x="7639337" y="4982646"/>
            <a:ext cx="2712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Enumerate subgraphs</a:t>
            </a: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A67446AE-3025-C84A-91F4-B3BA90BA8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3941" y="2209798"/>
            <a:ext cx="3843395" cy="244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61699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3C3E32-3103-2D48-AAE7-3DFD7810E4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Large subgraph enumeration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Subgraph frequency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Computing performance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8C1E6B-9FFA-264B-B143-C3EE8A56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Exploration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173B24-C3AA-B648-9158-2183E95B0D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0250351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clustering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6A5D9AA-7873-7C4F-9E62-3AA01627B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2510492"/>
              </p:ext>
            </p:extLst>
          </p:nvPr>
        </p:nvGraphicFramePr>
        <p:xfrm>
          <a:off x="2032000" y="2001738"/>
          <a:ext cx="8127999" cy="3708400"/>
        </p:xfrm>
        <a:graphic>
          <a:graphicData uri="http://schemas.openxmlformats.org/drawingml/2006/table">
            <a:tbl>
              <a:tblPr firstRow="1" bandRow="1">
                <a:tableStyleId>{B6EF578A-33C9-415A-BF78-DC33DFA273C2}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720120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3403461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521633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Cluster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nodes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edges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3228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8274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2558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9318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190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0336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0809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97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9638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60667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7F49F4-1413-124A-B0DF-4DE38CC54A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059762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clustering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6A5D9AA-7873-7C4F-9E62-3AA01627B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7504439"/>
              </p:ext>
            </p:extLst>
          </p:nvPr>
        </p:nvGraphicFramePr>
        <p:xfrm>
          <a:off x="2032000" y="2001738"/>
          <a:ext cx="8127999" cy="3708400"/>
        </p:xfrm>
        <a:graphic>
          <a:graphicData uri="http://schemas.openxmlformats.org/drawingml/2006/table">
            <a:tbl>
              <a:tblPr firstRow="1" bandRow="1">
                <a:tableStyleId>{B6EF578A-33C9-415A-BF78-DC33DFA273C2}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720120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3403461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521633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Cluster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nodes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edges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3228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8274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2558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9318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7190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336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809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97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15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E9EFF7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638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606675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BFE0E1-5C58-F64A-9DEB-857B255CD8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069906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A004EA-2B09-8241-A4AB-2BEBAF4EF9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3 622 227 359 subgraphs occurrences in original graph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1 633 037 684 subgraphs occurrences in clustered graph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55% search space reduction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3B9A18-BFEC-EC43-8D0B-115C850C2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relevance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3E28B-590C-7B4D-9485-25C505D0FE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298422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relevance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197B7B8-0CD1-CF43-AA4A-54569CAA3993}"/>
              </a:ext>
            </a:extLst>
          </p:cNvPr>
          <p:cNvGraphicFramePr>
            <a:graphicFrameLocks noGrp="1"/>
          </p:cNvGraphicFramePr>
          <p:nvPr/>
        </p:nvGraphicFramePr>
        <p:xfrm>
          <a:off x="1763556" y="2878945"/>
          <a:ext cx="8664888" cy="2289148"/>
        </p:xfrm>
        <a:graphic>
          <a:graphicData uri="http://schemas.openxmlformats.org/drawingml/2006/table">
            <a:tbl>
              <a:tblPr firstRow="1" bandRow="1">
                <a:tableStyleId>{B6EF578A-33C9-415A-BF78-DC33DFA273C2}</a:tableStyleId>
              </a:tblPr>
              <a:tblGrid>
                <a:gridCol w="1440000">
                  <a:extLst>
                    <a:ext uri="{9D8B030D-6E8A-4147-A177-3AD203B41FA5}">
                      <a16:colId xmlns:a16="http://schemas.microsoft.com/office/drawing/2014/main" val="52434693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46934232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637284167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42125019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452311713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72232304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17248394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99984351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4850290"/>
                    </a:ext>
                  </a:extLst>
                </a:gridCol>
              </a:tblGrid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Motif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214653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Z-Score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72.8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39.3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22.9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6723216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Original frequency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2 385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1 945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32 235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8 415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10 055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49 182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186 620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4945748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Clusters frequency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2 385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1 945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32 235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8 415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10 055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186 620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616515"/>
                  </a:ext>
                </a:extLst>
              </a:tr>
            </a:tbl>
          </a:graphicData>
        </a:graphic>
      </p:graphicFrame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AB535E1-075A-604F-8D8F-C30A9697CC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68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BD10167-347E-0945-88FA-A294F8592D25}"/>
              </a:ext>
            </a:extLst>
          </p:cNvPr>
          <p:cNvCxnSpPr>
            <a:cxnSpLocks/>
          </p:cNvCxnSpPr>
          <p:nvPr/>
        </p:nvCxnSpPr>
        <p:spPr>
          <a:xfrm flipV="1">
            <a:off x="3048000" y="4114800"/>
            <a:ext cx="0" cy="381000"/>
          </a:xfrm>
          <a:prstGeom prst="straightConnector1">
            <a:avLst/>
          </a:prstGeom>
          <a:ln w="635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E103A88-D49E-A34D-81D6-BA5ABABDA322}"/>
              </a:ext>
            </a:extLst>
          </p:cNvPr>
          <p:cNvCxnSpPr>
            <a:cxnSpLocks/>
          </p:cNvCxnSpPr>
          <p:nvPr/>
        </p:nvCxnSpPr>
        <p:spPr>
          <a:xfrm flipV="1">
            <a:off x="3048000" y="3524250"/>
            <a:ext cx="0" cy="381000"/>
          </a:xfrm>
          <a:prstGeom prst="straightConnector1">
            <a:avLst/>
          </a:prstGeom>
          <a:ln w="635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2731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relevance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197B7B8-0CD1-CF43-AA4A-54569CAA39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244739"/>
              </p:ext>
            </p:extLst>
          </p:nvPr>
        </p:nvGraphicFramePr>
        <p:xfrm>
          <a:off x="1763556" y="2878945"/>
          <a:ext cx="8664888" cy="2289148"/>
        </p:xfrm>
        <a:graphic>
          <a:graphicData uri="http://schemas.openxmlformats.org/drawingml/2006/table">
            <a:tbl>
              <a:tblPr firstRow="1" bandRow="1">
                <a:tableStyleId>{B6EF578A-33C9-415A-BF78-DC33DFA273C2}</a:tableStyleId>
              </a:tblPr>
              <a:tblGrid>
                <a:gridCol w="1440000">
                  <a:extLst>
                    <a:ext uri="{9D8B030D-6E8A-4147-A177-3AD203B41FA5}">
                      <a16:colId xmlns:a16="http://schemas.microsoft.com/office/drawing/2014/main" val="52434693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46934232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637284167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42125019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452311713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72232304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17248394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99984351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4850290"/>
                    </a:ext>
                  </a:extLst>
                </a:gridCol>
              </a:tblGrid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Motif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214653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Z-Score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72.8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39.3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22.9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6723216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Original frequency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2 385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1 945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32 235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8 415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10 055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49 182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186 620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4945748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Clusters frequency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2 385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1 945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32 235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8 415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10 055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186 620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616515"/>
                  </a:ext>
                </a:extLst>
              </a:tr>
            </a:tbl>
          </a:graphicData>
        </a:graphic>
      </p:graphicFrame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AB535E1-075A-604F-8D8F-C30A9697CC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69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BD10167-347E-0945-88FA-A294F8592D25}"/>
              </a:ext>
            </a:extLst>
          </p:cNvPr>
          <p:cNvCxnSpPr>
            <a:cxnSpLocks/>
          </p:cNvCxnSpPr>
          <p:nvPr/>
        </p:nvCxnSpPr>
        <p:spPr>
          <a:xfrm flipV="1">
            <a:off x="3048000" y="4114800"/>
            <a:ext cx="0" cy="381000"/>
          </a:xfrm>
          <a:prstGeom prst="straightConnector1">
            <a:avLst/>
          </a:prstGeom>
          <a:ln w="635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E103A88-D49E-A34D-81D6-BA5ABABDA322}"/>
              </a:ext>
            </a:extLst>
          </p:cNvPr>
          <p:cNvCxnSpPr>
            <a:cxnSpLocks/>
          </p:cNvCxnSpPr>
          <p:nvPr/>
        </p:nvCxnSpPr>
        <p:spPr>
          <a:xfrm flipV="1">
            <a:off x="3048000" y="3524250"/>
            <a:ext cx="0" cy="381000"/>
          </a:xfrm>
          <a:prstGeom prst="straightConnector1">
            <a:avLst/>
          </a:prstGeom>
          <a:ln w="635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7FA0C816-1EE3-0D48-94A5-DFD9E63EC9B5}"/>
              </a:ext>
            </a:extLst>
          </p:cNvPr>
          <p:cNvSpPr/>
          <p:nvPr/>
        </p:nvSpPr>
        <p:spPr>
          <a:xfrm>
            <a:off x="3238499" y="3848100"/>
            <a:ext cx="761993" cy="1466850"/>
          </a:xfrm>
          <a:prstGeom prst="ellipse">
            <a:avLst/>
          </a:pr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1AC7736-A973-F146-8840-E4F75431CF81}"/>
              </a:ext>
            </a:extLst>
          </p:cNvPr>
          <p:cNvSpPr/>
          <p:nvPr/>
        </p:nvSpPr>
        <p:spPr>
          <a:xfrm>
            <a:off x="5981727" y="3848100"/>
            <a:ext cx="761993" cy="1466850"/>
          </a:xfrm>
          <a:prstGeom prst="ellipse">
            <a:avLst/>
          </a:pr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912FB4E-ECA9-0840-A9BF-597B85676255}"/>
              </a:ext>
            </a:extLst>
          </p:cNvPr>
          <p:cNvSpPr/>
          <p:nvPr/>
        </p:nvSpPr>
        <p:spPr>
          <a:xfrm>
            <a:off x="6896120" y="3848100"/>
            <a:ext cx="761993" cy="1466850"/>
          </a:xfrm>
          <a:prstGeom prst="ellipse">
            <a:avLst/>
          </a:pr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8792772-BD77-2D4B-BECE-8E98178ACCFD}"/>
              </a:ext>
            </a:extLst>
          </p:cNvPr>
          <p:cNvSpPr/>
          <p:nvPr/>
        </p:nvSpPr>
        <p:spPr>
          <a:xfrm>
            <a:off x="7810513" y="3848100"/>
            <a:ext cx="761993" cy="1466850"/>
          </a:xfrm>
          <a:prstGeom prst="ellipse">
            <a:avLst/>
          </a:pr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501FEA5-3565-1145-B85E-349158768720}"/>
              </a:ext>
            </a:extLst>
          </p:cNvPr>
          <p:cNvSpPr/>
          <p:nvPr/>
        </p:nvSpPr>
        <p:spPr>
          <a:xfrm>
            <a:off x="9525000" y="3848100"/>
            <a:ext cx="876295" cy="1466850"/>
          </a:xfrm>
          <a:prstGeom prst="ellipse">
            <a:avLst/>
          </a:pr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6F21A45-1335-A341-93DC-B82A39FCA370}"/>
              </a:ext>
            </a:extLst>
          </p:cNvPr>
          <p:cNvSpPr/>
          <p:nvPr/>
        </p:nvSpPr>
        <p:spPr>
          <a:xfrm>
            <a:off x="5067285" y="3848100"/>
            <a:ext cx="761993" cy="1466850"/>
          </a:xfrm>
          <a:prstGeom prst="ellipse">
            <a:avLst/>
          </a:pr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DE9CF04-1859-9A44-A15D-26481E9E0D32}"/>
              </a:ext>
            </a:extLst>
          </p:cNvPr>
          <p:cNvSpPr/>
          <p:nvPr/>
        </p:nvSpPr>
        <p:spPr>
          <a:xfrm>
            <a:off x="4152892" y="3848100"/>
            <a:ext cx="761993" cy="1466850"/>
          </a:xfrm>
          <a:prstGeom prst="ellipse">
            <a:avLst/>
          </a:pr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98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13B8A3-83FF-A640-B2AF-3C70A482F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Connectomics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699AF-55DC-134B-B40E-7C1696C048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40306DA1-AFC2-6A49-BE57-4030F4B7B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495" y="2327855"/>
            <a:ext cx="2202290" cy="2202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4096D0-25C6-F34A-A9E1-E72A0E2D7918}"/>
              </a:ext>
            </a:extLst>
          </p:cNvPr>
          <p:cNvSpPr txBox="1"/>
          <p:nvPr/>
        </p:nvSpPr>
        <p:spPr>
          <a:xfrm>
            <a:off x="1395494" y="4530145"/>
            <a:ext cx="2202290" cy="1153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Bio-engineering: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Brain cutting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Brain imaging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4B71BC-A22C-BD4C-861B-C981227CBA84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597785" y="3429000"/>
            <a:ext cx="1397070" cy="0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colorful, green&#10;&#10;Description automatically generated">
            <a:extLst>
              <a:ext uri="{FF2B5EF4-FFF2-40B4-BE49-F238E27FC236}">
                <a16:creationId xmlns:a16="http://schemas.microsoft.com/office/drawing/2014/main" id="{189AE640-D610-E547-8C0D-FF9C74FCD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855" y="2327855"/>
            <a:ext cx="2202290" cy="220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F13B83-91A3-FC49-A1E5-CD81C5FDFC7F}"/>
              </a:ext>
            </a:extLst>
          </p:cNvPr>
          <p:cNvSpPr txBox="1"/>
          <p:nvPr/>
        </p:nvSpPr>
        <p:spPr>
          <a:xfrm>
            <a:off x="4994856" y="4530145"/>
            <a:ext cx="2394086" cy="1153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Computer Sciences: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Alignment of images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Segmentation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B9EE54-52DB-B141-9D31-9D0B2D4332C0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78397749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relevance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197B7B8-0CD1-CF43-AA4A-54569CAA3993}"/>
              </a:ext>
            </a:extLst>
          </p:cNvPr>
          <p:cNvGraphicFramePr>
            <a:graphicFrameLocks noGrp="1"/>
          </p:cNvGraphicFramePr>
          <p:nvPr/>
        </p:nvGraphicFramePr>
        <p:xfrm>
          <a:off x="1763556" y="2878945"/>
          <a:ext cx="8664888" cy="2289148"/>
        </p:xfrm>
        <a:graphic>
          <a:graphicData uri="http://schemas.openxmlformats.org/drawingml/2006/table">
            <a:tbl>
              <a:tblPr firstRow="1" bandRow="1">
                <a:tableStyleId>{B6EF578A-33C9-415A-BF78-DC33DFA273C2}</a:tableStyleId>
              </a:tblPr>
              <a:tblGrid>
                <a:gridCol w="1440000">
                  <a:extLst>
                    <a:ext uri="{9D8B030D-6E8A-4147-A177-3AD203B41FA5}">
                      <a16:colId xmlns:a16="http://schemas.microsoft.com/office/drawing/2014/main" val="52434693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46934232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637284167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42125019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452311713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72232304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17248394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99984351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4850290"/>
                    </a:ext>
                  </a:extLst>
                </a:gridCol>
              </a:tblGrid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Motif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214653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Z-Score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72.8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39.3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22.9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6723216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Original frequency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2 385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1 945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32 235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8 415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10 055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49 182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186 620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4945748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Clusters frequency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2 385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1 945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32 235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8 415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10 055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186 620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616515"/>
                  </a:ext>
                </a:extLst>
              </a:tr>
            </a:tbl>
          </a:graphicData>
        </a:graphic>
      </p:graphicFrame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AB535E1-075A-604F-8D8F-C30A9697CC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BD10167-347E-0945-88FA-A294F8592D25}"/>
              </a:ext>
            </a:extLst>
          </p:cNvPr>
          <p:cNvCxnSpPr>
            <a:cxnSpLocks/>
          </p:cNvCxnSpPr>
          <p:nvPr/>
        </p:nvCxnSpPr>
        <p:spPr>
          <a:xfrm flipV="1">
            <a:off x="3048000" y="4114800"/>
            <a:ext cx="0" cy="381000"/>
          </a:xfrm>
          <a:prstGeom prst="straightConnector1">
            <a:avLst/>
          </a:prstGeom>
          <a:ln w="635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E103A88-D49E-A34D-81D6-BA5ABABDA322}"/>
              </a:ext>
            </a:extLst>
          </p:cNvPr>
          <p:cNvCxnSpPr>
            <a:cxnSpLocks/>
          </p:cNvCxnSpPr>
          <p:nvPr/>
        </p:nvCxnSpPr>
        <p:spPr>
          <a:xfrm flipV="1">
            <a:off x="3048000" y="3524250"/>
            <a:ext cx="0" cy="381000"/>
          </a:xfrm>
          <a:prstGeom prst="straightConnector1">
            <a:avLst/>
          </a:prstGeom>
          <a:ln w="635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41B3DDA2-0244-064D-A9E6-B41C6161E109}"/>
              </a:ext>
            </a:extLst>
          </p:cNvPr>
          <p:cNvSpPr/>
          <p:nvPr/>
        </p:nvSpPr>
        <p:spPr>
          <a:xfrm>
            <a:off x="8667756" y="3848100"/>
            <a:ext cx="761993" cy="146685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3866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relevance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197B7B8-0CD1-CF43-AA4A-54569CAA39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3302915"/>
              </p:ext>
            </p:extLst>
          </p:nvPr>
        </p:nvGraphicFramePr>
        <p:xfrm>
          <a:off x="1763556" y="2878945"/>
          <a:ext cx="1806222" cy="2289148"/>
        </p:xfrm>
        <a:graphic>
          <a:graphicData uri="http://schemas.openxmlformats.org/drawingml/2006/table">
            <a:tbl>
              <a:tblPr firstRow="1" bandRow="1">
                <a:tableStyleId>{B6EF578A-33C9-415A-BF78-DC33DFA273C2}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99984351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4850290"/>
                    </a:ext>
                  </a:extLst>
                </a:gridCol>
              </a:tblGrid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214653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39.3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22.9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6723216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49 182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186 620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4945748"/>
                  </a:ext>
                </a:extLst>
              </a:tr>
              <a:tr h="5722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186 620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616515"/>
                  </a:ext>
                </a:extLst>
              </a:tr>
            </a:tbl>
          </a:graphicData>
        </a:graphic>
      </p:graphicFrame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AB535E1-075A-604F-8D8F-C30A9697CC7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36462" y="6418069"/>
            <a:ext cx="2743199" cy="365125"/>
          </a:xfrm>
        </p:spPr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71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1B3DDA2-0244-064D-A9E6-B41C6161E109}"/>
              </a:ext>
            </a:extLst>
          </p:cNvPr>
          <p:cNvSpPr/>
          <p:nvPr/>
        </p:nvSpPr>
        <p:spPr>
          <a:xfrm>
            <a:off x="1763556" y="3848100"/>
            <a:ext cx="876295" cy="146685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37DB97C-CE4C-BA4D-98B1-69263D160513}"/>
              </a:ext>
            </a:extLst>
          </p:cNvPr>
          <p:cNvSpPr/>
          <p:nvPr/>
        </p:nvSpPr>
        <p:spPr>
          <a:xfrm>
            <a:off x="2666667" y="3848100"/>
            <a:ext cx="876295" cy="1466850"/>
          </a:xfrm>
          <a:prstGeom prst="ellipse">
            <a:avLst/>
          </a:pr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keyboard&#10;&#10;Description automatically generated">
            <a:extLst>
              <a:ext uri="{FF2B5EF4-FFF2-40B4-BE49-F238E27FC236}">
                <a16:creationId xmlns:a16="http://schemas.microsoft.com/office/drawing/2014/main" id="{8200EB6F-2C8E-F24B-BC1B-66BF37040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951" y="2212195"/>
            <a:ext cx="749300" cy="1333500"/>
          </a:xfrm>
          <a:prstGeom prst="rect">
            <a:avLst/>
          </a:prstGeom>
        </p:spPr>
      </p:pic>
      <p:pic>
        <p:nvPicPr>
          <p:cNvPr id="10" name="Picture 9" descr="A close up of a keyboard&#10;&#10;Description automatically generated">
            <a:extLst>
              <a:ext uri="{FF2B5EF4-FFF2-40B4-BE49-F238E27FC236}">
                <a16:creationId xmlns:a16="http://schemas.microsoft.com/office/drawing/2014/main" id="{53948BA4-8B96-EA4D-A054-EF9131271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2951" y="4260850"/>
            <a:ext cx="736600" cy="1308100"/>
          </a:xfrm>
          <a:prstGeom prst="rect">
            <a:avLst/>
          </a:prstGeom>
        </p:spPr>
      </p:pic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72FCC937-1069-1D4B-BF61-1A85429F5466}"/>
              </a:ext>
            </a:extLst>
          </p:cNvPr>
          <p:cNvCxnSpPr>
            <a:stCxn id="17" idx="0"/>
            <a:endCxn id="6" idx="1"/>
          </p:cNvCxnSpPr>
          <p:nvPr/>
        </p:nvCxnSpPr>
        <p:spPr>
          <a:xfrm rot="5400000" flipH="1" flipV="1">
            <a:off x="2892750" y="2187900"/>
            <a:ext cx="969155" cy="2351247"/>
          </a:xfrm>
          <a:prstGeom prst="curvedConnector2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FA667AB6-82BF-4F4C-8967-B6C9E41789F5}"/>
              </a:ext>
            </a:extLst>
          </p:cNvPr>
          <p:cNvCxnSpPr>
            <a:stCxn id="9" idx="4"/>
            <a:endCxn id="10" idx="1"/>
          </p:cNvCxnSpPr>
          <p:nvPr/>
        </p:nvCxnSpPr>
        <p:spPr>
          <a:xfrm rot="5400000" flipH="1" flipV="1">
            <a:off x="3628858" y="4390857"/>
            <a:ext cx="400050" cy="1448136"/>
          </a:xfrm>
          <a:prstGeom prst="curvedConnector4">
            <a:avLst>
              <a:gd name="adj1" fmla="val -106564"/>
              <a:gd name="adj2" fmla="val 60008"/>
            </a:avLst>
          </a:prstGeom>
          <a:ln w="635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CA223AC0-D6ED-344F-BCFD-E62CF9495B84}"/>
              </a:ext>
            </a:extLst>
          </p:cNvPr>
          <p:cNvSpPr/>
          <p:nvPr/>
        </p:nvSpPr>
        <p:spPr>
          <a:xfrm>
            <a:off x="6090927" y="2770945"/>
            <a:ext cx="216000" cy="21600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7A4F4D9-F9CC-4D4D-9550-454365B3F33C}"/>
              </a:ext>
            </a:extLst>
          </p:cNvPr>
          <p:cNvSpPr/>
          <p:nvPr/>
        </p:nvSpPr>
        <p:spPr>
          <a:xfrm>
            <a:off x="8333088" y="2772000"/>
            <a:ext cx="216000" cy="21600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4FD1035-2443-EE45-BADD-BB4A836F22B0}"/>
              </a:ext>
            </a:extLst>
          </p:cNvPr>
          <p:cNvSpPr/>
          <p:nvPr/>
        </p:nvSpPr>
        <p:spPr>
          <a:xfrm>
            <a:off x="6838314" y="2772000"/>
            <a:ext cx="216000" cy="21600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1D1CE9-3136-4041-AA1A-D30EEEA3EC9A}"/>
              </a:ext>
            </a:extLst>
          </p:cNvPr>
          <p:cNvSpPr/>
          <p:nvPr/>
        </p:nvSpPr>
        <p:spPr>
          <a:xfrm>
            <a:off x="6465600" y="3255524"/>
            <a:ext cx="216000" cy="21600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A47E086-520D-194C-9BC3-990996249D2F}"/>
              </a:ext>
            </a:extLst>
          </p:cNvPr>
          <p:cNvSpPr/>
          <p:nvPr/>
        </p:nvSpPr>
        <p:spPr>
          <a:xfrm>
            <a:off x="7585701" y="2772000"/>
            <a:ext cx="216000" cy="21600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0544146-8A7C-0347-8E81-59D8AD623B7C}"/>
              </a:ext>
            </a:extLst>
          </p:cNvPr>
          <p:cNvSpPr/>
          <p:nvPr/>
        </p:nvSpPr>
        <p:spPr>
          <a:xfrm>
            <a:off x="6465600" y="2316949"/>
            <a:ext cx="216000" cy="21600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69E1A94-7CFA-0E4A-8570-F2299DFE294A}"/>
              </a:ext>
            </a:extLst>
          </p:cNvPr>
          <p:cNvSpPr/>
          <p:nvPr/>
        </p:nvSpPr>
        <p:spPr>
          <a:xfrm>
            <a:off x="7935763" y="3252313"/>
            <a:ext cx="216000" cy="21600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B0860E2-D920-5446-864F-71B6C56F7163}"/>
              </a:ext>
            </a:extLst>
          </p:cNvPr>
          <p:cNvSpPr/>
          <p:nvPr/>
        </p:nvSpPr>
        <p:spPr>
          <a:xfrm>
            <a:off x="7228703" y="3255524"/>
            <a:ext cx="216000" cy="21600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7958127-87B2-3444-865F-3EC0817E6FBB}"/>
              </a:ext>
            </a:extLst>
          </p:cNvPr>
          <p:cNvSpPr/>
          <p:nvPr/>
        </p:nvSpPr>
        <p:spPr>
          <a:xfrm>
            <a:off x="6622314" y="4583794"/>
            <a:ext cx="216000" cy="216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C5F3EAC-2EF7-4F42-BC7F-B0B970BFF12D}"/>
              </a:ext>
            </a:extLst>
          </p:cNvPr>
          <p:cNvSpPr/>
          <p:nvPr/>
        </p:nvSpPr>
        <p:spPr>
          <a:xfrm>
            <a:off x="7554069" y="4365525"/>
            <a:ext cx="216000" cy="216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CC54830-6A73-2C43-BC8D-ADD11919461C}"/>
              </a:ext>
            </a:extLst>
          </p:cNvPr>
          <p:cNvSpPr/>
          <p:nvPr/>
        </p:nvSpPr>
        <p:spPr>
          <a:xfrm>
            <a:off x="7277063" y="4875122"/>
            <a:ext cx="216000" cy="216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0B7366C-2FFB-6043-B551-179D73A7F365}"/>
              </a:ext>
            </a:extLst>
          </p:cNvPr>
          <p:cNvSpPr/>
          <p:nvPr/>
        </p:nvSpPr>
        <p:spPr>
          <a:xfrm>
            <a:off x="6521687" y="5206950"/>
            <a:ext cx="216000" cy="216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97EFBD0-22D6-4D48-AFED-EB0971238C6E}"/>
              </a:ext>
            </a:extLst>
          </p:cNvPr>
          <p:cNvSpPr/>
          <p:nvPr/>
        </p:nvSpPr>
        <p:spPr>
          <a:xfrm>
            <a:off x="7913343" y="4806000"/>
            <a:ext cx="216000" cy="216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CF27AF0-56FE-A746-9C53-527BA196590D}"/>
              </a:ext>
            </a:extLst>
          </p:cNvPr>
          <p:cNvSpPr/>
          <p:nvPr/>
        </p:nvSpPr>
        <p:spPr>
          <a:xfrm>
            <a:off x="9018337" y="4806000"/>
            <a:ext cx="216000" cy="216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C143264-DBED-3547-BED8-77447608546A}"/>
              </a:ext>
            </a:extLst>
          </p:cNvPr>
          <p:cNvSpPr/>
          <p:nvPr/>
        </p:nvSpPr>
        <p:spPr>
          <a:xfrm>
            <a:off x="7489103" y="5510787"/>
            <a:ext cx="216000" cy="216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7F7CA83-D029-E34E-B52C-8EF1515B94BF}"/>
              </a:ext>
            </a:extLst>
          </p:cNvPr>
          <p:cNvSpPr/>
          <p:nvPr/>
        </p:nvSpPr>
        <p:spPr>
          <a:xfrm>
            <a:off x="8462317" y="4806000"/>
            <a:ext cx="216000" cy="2160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236375A-960B-0449-AD54-FB9BB4B9BB45}"/>
              </a:ext>
            </a:extLst>
          </p:cNvPr>
          <p:cNvCxnSpPr>
            <a:stCxn id="20" idx="3"/>
            <a:endCxn id="25" idx="7"/>
          </p:cNvCxnSpPr>
          <p:nvPr/>
        </p:nvCxnSpPr>
        <p:spPr>
          <a:xfrm flipH="1">
            <a:off x="8120131" y="2956368"/>
            <a:ext cx="244589" cy="327577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38EB9B9-E43F-0D4D-828C-F4E14C7253E6}"/>
              </a:ext>
            </a:extLst>
          </p:cNvPr>
          <p:cNvCxnSpPr>
            <a:cxnSpLocks/>
            <a:stCxn id="23" idx="5"/>
            <a:endCxn id="25" idx="1"/>
          </p:cNvCxnSpPr>
          <p:nvPr/>
        </p:nvCxnSpPr>
        <p:spPr>
          <a:xfrm>
            <a:off x="7770069" y="2956368"/>
            <a:ext cx="197326" cy="327577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697B16A-2DDD-2C46-A9DF-A95D0582BDC5}"/>
              </a:ext>
            </a:extLst>
          </p:cNvPr>
          <p:cNvCxnSpPr>
            <a:cxnSpLocks/>
            <a:stCxn id="23" idx="3"/>
            <a:endCxn id="26" idx="7"/>
          </p:cNvCxnSpPr>
          <p:nvPr/>
        </p:nvCxnSpPr>
        <p:spPr>
          <a:xfrm flipH="1">
            <a:off x="7413071" y="2956368"/>
            <a:ext cx="204262" cy="330788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D79C67F-2814-1248-9169-81CA18B0BB6E}"/>
              </a:ext>
            </a:extLst>
          </p:cNvPr>
          <p:cNvCxnSpPr>
            <a:cxnSpLocks/>
            <a:stCxn id="21" idx="5"/>
            <a:endCxn id="26" idx="1"/>
          </p:cNvCxnSpPr>
          <p:nvPr/>
        </p:nvCxnSpPr>
        <p:spPr>
          <a:xfrm>
            <a:off x="7022682" y="2956368"/>
            <a:ext cx="237653" cy="330788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A7A9E80-9398-CC4A-A77E-773BB4EBA29D}"/>
              </a:ext>
            </a:extLst>
          </p:cNvPr>
          <p:cNvCxnSpPr>
            <a:cxnSpLocks/>
            <a:stCxn id="24" idx="5"/>
            <a:endCxn id="21" idx="1"/>
          </p:cNvCxnSpPr>
          <p:nvPr/>
        </p:nvCxnSpPr>
        <p:spPr>
          <a:xfrm>
            <a:off x="6649968" y="2501317"/>
            <a:ext cx="219978" cy="302315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997133B-140D-6041-972F-E91D2E5EDF50}"/>
              </a:ext>
            </a:extLst>
          </p:cNvPr>
          <p:cNvCxnSpPr>
            <a:cxnSpLocks/>
            <a:stCxn id="24" idx="4"/>
            <a:endCxn id="22" idx="0"/>
          </p:cNvCxnSpPr>
          <p:nvPr/>
        </p:nvCxnSpPr>
        <p:spPr>
          <a:xfrm>
            <a:off x="6573600" y="2532949"/>
            <a:ext cx="0" cy="722575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DB0DDCB-36E8-074F-92BF-A1C5BA8674C1}"/>
              </a:ext>
            </a:extLst>
          </p:cNvPr>
          <p:cNvCxnSpPr>
            <a:cxnSpLocks/>
            <a:stCxn id="19" idx="5"/>
            <a:endCxn id="22" idx="1"/>
          </p:cNvCxnSpPr>
          <p:nvPr/>
        </p:nvCxnSpPr>
        <p:spPr>
          <a:xfrm>
            <a:off x="6275295" y="2955313"/>
            <a:ext cx="221937" cy="331843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75AB006-7322-4540-B957-D1B071ABCD88}"/>
              </a:ext>
            </a:extLst>
          </p:cNvPr>
          <p:cNvCxnSpPr>
            <a:cxnSpLocks/>
            <a:stCxn id="19" idx="6"/>
            <a:endCxn id="21" idx="2"/>
          </p:cNvCxnSpPr>
          <p:nvPr/>
        </p:nvCxnSpPr>
        <p:spPr>
          <a:xfrm>
            <a:off x="6306927" y="2878945"/>
            <a:ext cx="531387" cy="1055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D7D88C5-51C4-B847-8D66-4A3D9363362F}"/>
              </a:ext>
            </a:extLst>
          </p:cNvPr>
          <p:cNvCxnSpPr>
            <a:cxnSpLocks/>
            <a:stCxn id="21" idx="3"/>
            <a:endCxn id="22" idx="7"/>
          </p:cNvCxnSpPr>
          <p:nvPr/>
        </p:nvCxnSpPr>
        <p:spPr>
          <a:xfrm flipH="1">
            <a:off x="6649968" y="2956368"/>
            <a:ext cx="219978" cy="330788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58AF404-9EFC-6846-9C17-7D2AEAE5C39B}"/>
              </a:ext>
            </a:extLst>
          </p:cNvPr>
          <p:cNvCxnSpPr>
            <a:cxnSpLocks/>
          </p:cNvCxnSpPr>
          <p:nvPr/>
        </p:nvCxnSpPr>
        <p:spPr>
          <a:xfrm flipH="1">
            <a:off x="7692887" y="4949687"/>
            <a:ext cx="1331844" cy="622852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CB676A25-6CDE-4946-A14E-5BC9B4592F36}"/>
              </a:ext>
            </a:extLst>
          </p:cNvPr>
          <p:cNvCxnSpPr>
            <a:cxnSpLocks/>
            <a:stCxn id="34" idx="3"/>
            <a:endCxn id="33" idx="7"/>
          </p:cNvCxnSpPr>
          <p:nvPr/>
        </p:nvCxnSpPr>
        <p:spPr>
          <a:xfrm flipH="1">
            <a:off x="7673471" y="4990368"/>
            <a:ext cx="820478" cy="552051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733B491-F16E-944E-8264-BEC5A9CF15E5}"/>
              </a:ext>
            </a:extLst>
          </p:cNvPr>
          <p:cNvCxnSpPr>
            <a:cxnSpLocks/>
          </p:cNvCxnSpPr>
          <p:nvPr/>
        </p:nvCxnSpPr>
        <p:spPr>
          <a:xfrm>
            <a:off x="7429500" y="5090746"/>
            <a:ext cx="130865" cy="428784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1A52C8A-B581-6841-A03A-544A3C5E5A34}"/>
              </a:ext>
            </a:extLst>
          </p:cNvPr>
          <p:cNvCxnSpPr>
            <a:cxnSpLocks/>
            <a:stCxn id="31" idx="3"/>
          </p:cNvCxnSpPr>
          <p:nvPr/>
        </p:nvCxnSpPr>
        <p:spPr>
          <a:xfrm flipH="1">
            <a:off x="7653130" y="4990368"/>
            <a:ext cx="291845" cy="522536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14A67C3-E545-F546-B79A-997DDB14E59F}"/>
              </a:ext>
            </a:extLst>
          </p:cNvPr>
          <p:cNvCxnSpPr>
            <a:cxnSpLocks/>
            <a:stCxn id="28" idx="4"/>
            <a:endCxn id="33" idx="0"/>
          </p:cNvCxnSpPr>
          <p:nvPr/>
        </p:nvCxnSpPr>
        <p:spPr>
          <a:xfrm flipH="1">
            <a:off x="7597103" y="4581525"/>
            <a:ext cx="64966" cy="929262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D47D2FC2-706B-B44C-B80B-B59A3BCA5133}"/>
              </a:ext>
            </a:extLst>
          </p:cNvPr>
          <p:cNvCxnSpPr>
            <a:cxnSpLocks/>
            <a:stCxn id="29" idx="3"/>
          </p:cNvCxnSpPr>
          <p:nvPr/>
        </p:nvCxnSpPr>
        <p:spPr>
          <a:xfrm flipH="1">
            <a:off x="6734908" y="5059490"/>
            <a:ext cx="573787" cy="242272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32BC65AC-91B2-CD46-BED7-12B471744C0B}"/>
              </a:ext>
            </a:extLst>
          </p:cNvPr>
          <p:cNvCxnSpPr>
            <a:cxnSpLocks/>
            <a:endCxn id="30" idx="7"/>
          </p:cNvCxnSpPr>
          <p:nvPr/>
        </p:nvCxnSpPr>
        <p:spPr>
          <a:xfrm flipH="1">
            <a:off x="6706055" y="4532243"/>
            <a:ext cx="860936" cy="706339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1DE32CF-817F-9A44-B273-29C895271C04}"/>
              </a:ext>
            </a:extLst>
          </p:cNvPr>
          <p:cNvCxnSpPr>
            <a:cxnSpLocks/>
            <a:endCxn id="30" idx="0"/>
          </p:cNvCxnSpPr>
          <p:nvPr/>
        </p:nvCxnSpPr>
        <p:spPr>
          <a:xfrm flipH="1">
            <a:off x="6629687" y="4803913"/>
            <a:ext cx="69287" cy="403037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83CAA46-2B81-F149-8BEF-3B1C61A63863}"/>
              </a:ext>
            </a:extLst>
          </p:cNvPr>
          <p:cNvCxnSpPr>
            <a:cxnSpLocks/>
            <a:stCxn id="27" idx="5"/>
            <a:endCxn id="33" idx="1"/>
          </p:cNvCxnSpPr>
          <p:nvPr/>
        </p:nvCxnSpPr>
        <p:spPr>
          <a:xfrm>
            <a:off x="6806682" y="4768162"/>
            <a:ext cx="714053" cy="774257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65AD7A5-9860-8E4A-BC67-FA44BF87F02D}"/>
              </a:ext>
            </a:extLst>
          </p:cNvPr>
          <p:cNvCxnSpPr>
            <a:cxnSpLocks/>
          </p:cNvCxnSpPr>
          <p:nvPr/>
        </p:nvCxnSpPr>
        <p:spPr>
          <a:xfrm flipH="1">
            <a:off x="7420710" y="4572000"/>
            <a:ext cx="184636" cy="316523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4C18BF4F-A9D2-E84E-A24B-8C8CE99AA9FB}"/>
              </a:ext>
            </a:extLst>
          </p:cNvPr>
          <p:cNvCxnSpPr>
            <a:cxnSpLocks/>
          </p:cNvCxnSpPr>
          <p:nvPr/>
        </p:nvCxnSpPr>
        <p:spPr>
          <a:xfrm>
            <a:off x="6838122" y="4724400"/>
            <a:ext cx="441909" cy="208085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60961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relevance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6FA000-C2D3-D240-A98C-C98C1B3FC8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903D312-9FEF-F845-8387-FD6D289FB7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1659032"/>
              </p:ext>
            </p:extLst>
          </p:nvPr>
        </p:nvGraphicFramePr>
        <p:xfrm>
          <a:off x="2283343" y="2642869"/>
          <a:ext cx="467360" cy="997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6840">
                  <a:extLst>
                    <a:ext uri="{9D8B030D-6E8A-4147-A177-3AD203B41FA5}">
                      <a16:colId xmlns:a16="http://schemas.microsoft.com/office/drawing/2014/main" val="3291807609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491591385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10084657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2609381694"/>
                    </a:ext>
                  </a:extLst>
                </a:gridCol>
              </a:tblGrid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1318684158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536351286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329908357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265490204"/>
                  </a:ext>
                </a:extLst>
              </a:tr>
            </a:tbl>
          </a:graphicData>
        </a:graphic>
      </p:graphicFrame>
      <p:pic>
        <p:nvPicPr>
          <p:cNvPr id="5" name="Picture 4" descr="A close up of a light&#10;&#10;Description automatically generated">
            <a:extLst>
              <a:ext uri="{FF2B5EF4-FFF2-40B4-BE49-F238E27FC236}">
                <a16:creationId xmlns:a16="http://schemas.microsoft.com/office/drawing/2014/main" id="{9E5BCAB8-4EE6-7246-8B82-5469FAF7A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04" y="2385827"/>
            <a:ext cx="1520686" cy="1511524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A427AD68-3652-E847-AD08-8DF21F3124F1}"/>
              </a:ext>
            </a:extLst>
          </p:cNvPr>
          <p:cNvSpPr txBox="1"/>
          <p:nvPr/>
        </p:nvSpPr>
        <p:spPr>
          <a:xfrm>
            <a:off x="920151" y="3897351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4.1</a:t>
            </a:r>
          </a:p>
        </p:txBody>
      </p:sp>
    </p:spTree>
    <p:extLst>
      <p:ext uri="{BB962C8B-B14F-4D97-AF65-F5344CB8AC3E}">
        <p14:creationId xmlns:p14="http://schemas.microsoft.com/office/powerpoint/2010/main" val="209133063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relevance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6FA000-C2D3-D240-A98C-C98C1B3FC8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903D312-9FEF-F845-8387-FD6D289FB728}"/>
              </a:ext>
            </a:extLst>
          </p:cNvPr>
          <p:cNvGraphicFramePr>
            <a:graphicFrameLocks noGrp="1"/>
          </p:cNvGraphicFramePr>
          <p:nvPr/>
        </p:nvGraphicFramePr>
        <p:xfrm>
          <a:off x="2283343" y="2642869"/>
          <a:ext cx="467360" cy="997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6840">
                  <a:extLst>
                    <a:ext uri="{9D8B030D-6E8A-4147-A177-3AD203B41FA5}">
                      <a16:colId xmlns:a16="http://schemas.microsoft.com/office/drawing/2014/main" val="3291807609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491591385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10084657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2609381694"/>
                    </a:ext>
                  </a:extLst>
                </a:gridCol>
              </a:tblGrid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1318684158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536351286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329908357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265490204"/>
                  </a:ext>
                </a:extLst>
              </a:tr>
            </a:tbl>
          </a:graphicData>
        </a:graphic>
      </p:graphicFrame>
      <p:pic>
        <p:nvPicPr>
          <p:cNvPr id="5" name="Picture 4" descr="A close up of a light&#10;&#10;Description automatically generated">
            <a:extLst>
              <a:ext uri="{FF2B5EF4-FFF2-40B4-BE49-F238E27FC236}">
                <a16:creationId xmlns:a16="http://schemas.microsoft.com/office/drawing/2014/main" id="{9E5BCAB8-4EE6-7246-8B82-5469FAF7A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04" y="2385827"/>
            <a:ext cx="1520686" cy="1511524"/>
          </a:xfrm>
          <a:prstGeom prst="rect">
            <a:avLst/>
          </a:prstGeom>
        </p:spPr>
      </p:pic>
      <p:pic>
        <p:nvPicPr>
          <p:cNvPr id="7" name="Picture 6" descr="A close up of a keyboard&#10;&#10;Description automatically generated">
            <a:extLst>
              <a:ext uri="{FF2B5EF4-FFF2-40B4-BE49-F238E27FC236}">
                <a16:creationId xmlns:a16="http://schemas.microsoft.com/office/drawing/2014/main" id="{909A0373-B8E0-494C-80A5-370D857D9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1919" y="4101087"/>
            <a:ext cx="726191" cy="12738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335B031-5702-EE45-AE41-8AC624130DA5}"/>
              </a:ext>
            </a:extLst>
          </p:cNvPr>
          <p:cNvSpPr txBox="1"/>
          <p:nvPr/>
        </p:nvSpPr>
        <p:spPr>
          <a:xfrm>
            <a:off x="3212777" y="5374897"/>
            <a:ext cx="1154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1</a:t>
            </a:r>
          </a:p>
        </p:txBody>
      </p:sp>
      <p:pic>
        <p:nvPicPr>
          <p:cNvPr id="13" name="Picture 12" descr="A close up of a keyboard&#10;&#10;Description automatically generated">
            <a:extLst>
              <a:ext uri="{FF2B5EF4-FFF2-40B4-BE49-F238E27FC236}">
                <a16:creationId xmlns:a16="http://schemas.microsoft.com/office/drawing/2014/main" id="{929CAE6F-54BE-3942-B733-D9A2223286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0321" y="4095790"/>
            <a:ext cx="710723" cy="127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D8647D8-A82B-4C4F-898D-C3994168FA4C}"/>
              </a:ext>
            </a:extLst>
          </p:cNvPr>
          <p:cNvSpPr txBox="1"/>
          <p:nvPr/>
        </p:nvSpPr>
        <p:spPr>
          <a:xfrm>
            <a:off x="4124603" y="5374897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2</a:t>
            </a:r>
          </a:p>
        </p:txBody>
      </p:sp>
      <p:pic>
        <p:nvPicPr>
          <p:cNvPr id="17" name="Picture 16" descr="A close up of a keyboard&#10;&#10;Description automatically generated">
            <a:extLst>
              <a:ext uri="{FF2B5EF4-FFF2-40B4-BE49-F238E27FC236}">
                <a16:creationId xmlns:a16="http://schemas.microsoft.com/office/drawing/2014/main" id="{09A32BA7-1C0B-FC46-A02A-DD00119461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3255" y="4097563"/>
            <a:ext cx="727892" cy="127381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4800138-D399-864C-84D6-4492F5CB7814}"/>
              </a:ext>
            </a:extLst>
          </p:cNvPr>
          <p:cNvSpPr txBox="1"/>
          <p:nvPr/>
        </p:nvSpPr>
        <p:spPr>
          <a:xfrm>
            <a:off x="5059529" y="5388720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3</a:t>
            </a:r>
          </a:p>
        </p:txBody>
      </p:sp>
      <p:pic>
        <p:nvPicPr>
          <p:cNvPr id="21" name="Picture 20" descr="A close up of a keyboard&#10;&#10;Description automatically generated">
            <a:extLst>
              <a:ext uri="{FF2B5EF4-FFF2-40B4-BE49-F238E27FC236}">
                <a16:creationId xmlns:a16="http://schemas.microsoft.com/office/drawing/2014/main" id="{442889BF-80B5-2E41-8C96-D1ADC648D4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0260" y="4120415"/>
            <a:ext cx="704899" cy="125448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5955735-8701-A54D-8744-EDC5BA46E328}"/>
              </a:ext>
            </a:extLst>
          </p:cNvPr>
          <p:cNvSpPr txBox="1"/>
          <p:nvPr/>
        </p:nvSpPr>
        <p:spPr>
          <a:xfrm>
            <a:off x="6102493" y="5392242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4</a:t>
            </a:r>
          </a:p>
        </p:txBody>
      </p:sp>
      <p:pic>
        <p:nvPicPr>
          <p:cNvPr id="25" name="Picture 24" descr="A close up of a keyboard&#10;&#10;Description automatically generated">
            <a:extLst>
              <a:ext uri="{FF2B5EF4-FFF2-40B4-BE49-F238E27FC236}">
                <a16:creationId xmlns:a16="http://schemas.microsoft.com/office/drawing/2014/main" id="{02BB3C2B-150A-3D4D-ADBF-DDF9F0706D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84272" y="4120415"/>
            <a:ext cx="704899" cy="125448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16AB299-B1C0-B64D-8DD8-D8F1755CB186}"/>
              </a:ext>
            </a:extLst>
          </p:cNvPr>
          <p:cNvSpPr txBox="1"/>
          <p:nvPr/>
        </p:nvSpPr>
        <p:spPr>
          <a:xfrm>
            <a:off x="7085917" y="5395764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5</a:t>
            </a:r>
          </a:p>
        </p:txBody>
      </p:sp>
      <p:pic>
        <p:nvPicPr>
          <p:cNvPr id="29" name="Picture 28" descr="A close up of a keyboard&#10;&#10;Description automatically generated">
            <a:extLst>
              <a:ext uri="{FF2B5EF4-FFF2-40B4-BE49-F238E27FC236}">
                <a16:creationId xmlns:a16="http://schemas.microsoft.com/office/drawing/2014/main" id="{5D1D4BD3-3013-1346-93D6-7CF510634B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58284" y="4114320"/>
            <a:ext cx="728229" cy="12744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BC1FD22-BBC2-F14D-B094-E160FA840771}"/>
              </a:ext>
            </a:extLst>
          </p:cNvPr>
          <p:cNvSpPr txBox="1"/>
          <p:nvPr/>
        </p:nvSpPr>
        <p:spPr>
          <a:xfrm>
            <a:off x="8071594" y="5377021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6</a:t>
            </a:r>
          </a:p>
        </p:txBody>
      </p:sp>
      <p:pic>
        <p:nvPicPr>
          <p:cNvPr id="33" name="Picture 32" descr="A close up of a keyboard&#10;&#10;Description automatically generated">
            <a:extLst>
              <a:ext uri="{FF2B5EF4-FFF2-40B4-BE49-F238E27FC236}">
                <a16:creationId xmlns:a16="http://schemas.microsoft.com/office/drawing/2014/main" id="{42A9D949-0F48-5540-9360-6659E3A984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53389" y="4095790"/>
            <a:ext cx="716091" cy="12744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7049573-6940-3A43-86B0-BBE92E5515BF}"/>
              </a:ext>
            </a:extLst>
          </p:cNvPr>
          <p:cNvSpPr txBox="1"/>
          <p:nvPr/>
        </p:nvSpPr>
        <p:spPr>
          <a:xfrm>
            <a:off x="9060630" y="5383852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7</a:t>
            </a:r>
          </a:p>
        </p:txBody>
      </p:sp>
      <p:pic>
        <p:nvPicPr>
          <p:cNvPr id="37" name="Picture 36" descr="A close up of a keyboard&#10;&#10;Description automatically generated">
            <a:extLst>
              <a:ext uri="{FF2B5EF4-FFF2-40B4-BE49-F238E27FC236}">
                <a16:creationId xmlns:a16="http://schemas.microsoft.com/office/drawing/2014/main" id="{24D71EEF-DC65-9647-8003-27EC11246BA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40881" y="4084360"/>
            <a:ext cx="727906" cy="129266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34C99169-DB39-3248-82F9-61D8375362B7}"/>
              </a:ext>
            </a:extLst>
          </p:cNvPr>
          <p:cNvSpPr txBox="1"/>
          <p:nvPr/>
        </p:nvSpPr>
        <p:spPr>
          <a:xfrm>
            <a:off x="10052189" y="5370190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8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EBA220-42BC-A14B-BCEE-C389BEA884FB}"/>
              </a:ext>
            </a:extLst>
          </p:cNvPr>
          <p:cNvSpPr txBox="1"/>
          <p:nvPr/>
        </p:nvSpPr>
        <p:spPr>
          <a:xfrm>
            <a:off x="920151" y="3897351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4.1</a:t>
            </a:r>
          </a:p>
        </p:txBody>
      </p:sp>
    </p:spTree>
    <p:extLst>
      <p:ext uri="{BB962C8B-B14F-4D97-AF65-F5344CB8AC3E}">
        <p14:creationId xmlns:p14="http://schemas.microsoft.com/office/powerpoint/2010/main" val="14126867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relevance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6FA000-C2D3-D240-A98C-C98C1B3FC8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903D312-9FEF-F845-8387-FD6D289FB728}"/>
              </a:ext>
            </a:extLst>
          </p:cNvPr>
          <p:cNvGraphicFramePr>
            <a:graphicFrameLocks noGrp="1"/>
          </p:cNvGraphicFramePr>
          <p:nvPr/>
        </p:nvGraphicFramePr>
        <p:xfrm>
          <a:off x="2283343" y="2642869"/>
          <a:ext cx="467360" cy="997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6840">
                  <a:extLst>
                    <a:ext uri="{9D8B030D-6E8A-4147-A177-3AD203B41FA5}">
                      <a16:colId xmlns:a16="http://schemas.microsoft.com/office/drawing/2014/main" val="3291807609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491591385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10084657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2609381694"/>
                    </a:ext>
                  </a:extLst>
                </a:gridCol>
              </a:tblGrid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1318684158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536351286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329908357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265490204"/>
                  </a:ext>
                </a:extLst>
              </a:tr>
            </a:tbl>
          </a:graphicData>
        </a:graphic>
      </p:graphicFrame>
      <p:pic>
        <p:nvPicPr>
          <p:cNvPr id="5" name="Picture 4" descr="A close up of a light&#10;&#10;Description automatically generated">
            <a:extLst>
              <a:ext uri="{FF2B5EF4-FFF2-40B4-BE49-F238E27FC236}">
                <a16:creationId xmlns:a16="http://schemas.microsoft.com/office/drawing/2014/main" id="{9E5BCAB8-4EE6-7246-8B82-5469FAF7A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04" y="2385827"/>
            <a:ext cx="1520686" cy="1511524"/>
          </a:xfrm>
          <a:prstGeom prst="rect">
            <a:avLst/>
          </a:prstGeom>
        </p:spPr>
      </p:pic>
      <p:pic>
        <p:nvPicPr>
          <p:cNvPr id="7" name="Picture 6" descr="A close up of a keyboard&#10;&#10;Description automatically generated">
            <a:extLst>
              <a:ext uri="{FF2B5EF4-FFF2-40B4-BE49-F238E27FC236}">
                <a16:creationId xmlns:a16="http://schemas.microsoft.com/office/drawing/2014/main" id="{909A0373-B8E0-494C-80A5-370D857D9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1919" y="4101087"/>
            <a:ext cx="726191" cy="127381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4B19ABE-DE88-134D-9B08-27A2500269D3}"/>
              </a:ext>
            </a:extLst>
          </p:cNvPr>
          <p:cNvSpPr/>
          <p:nvPr/>
        </p:nvSpPr>
        <p:spPr>
          <a:xfrm>
            <a:off x="3584071" y="4089657"/>
            <a:ext cx="411480" cy="827692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5B031-5702-EE45-AE41-8AC624130DA5}"/>
              </a:ext>
            </a:extLst>
          </p:cNvPr>
          <p:cNvSpPr txBox="1"/>
          <p:nvPr/>
        </p:nvSpPr>
        <p:spPr>
          <a:xfrm>
            <a:off x="3212777" y="5374897"/>
            <a:ext cx="1154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1</a:t>
            </a:r>
          </a:p>
        </p:txBody>
      </p:sp>
      <p:pic>
        <p:nvPicPr>
          <p:cNvPr id="13" name="Picture 12" descr="A close up of a keyboard&#10;&#10;Description automatically generated">
            <a:extLst>
              <a:ext uri="{FF2B5EF4-FFF2-40B4-BE49-F238E27FC236}">
                <a16:creationId xmlns:a16="http://schemas.microsoft.com/office/drawing/2014/main" id="{929CAE6F-54BE-3942-B733-D9A2223286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0321" y="4095790"/>
            <a:ext cx="710723" cy="127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D8647D8-A82B-4C4F-898D-C3994168FA4C}"/>
              </a:ext>
            </a:extLst>
          </p:cNvPr>
          <p:cNvSpPr txBox="1"/>
          <p:nvPr/>
        </p:nvSpPr>
        <p:spPr>
          <a:xfrm>
            <a:off x="4124603" y="5374897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3171D9-FE1D-9D4F-BB3A-4839D77EE8C0}"/>
              </a:ext>
            </a:extLst>
          </p:cNvPr>
          <p:cNvSpPr/>
          <p:nvPr/>
        </p:nvSpPr>
        <p:spPr>
          <a:xfrm>
            <a:off x="4581097" y="4086125"/>
            <a:ext cx="411480" cy="1139834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close up of a keyboard&#10;&#10;Description automatically generated">
            <a:extLst>
              <a:ext uri="{FF2B5EF4-FFF2-40B4-BE49-F238E27FC236}">
                <a16:creationId xmlns:a16="http://schemas.microsoft.com/office/drawing/2014/main" id="{09A32BA7-1C0B-FC46-A02A-DD00119461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3255" y="4097563"/>
            <a:ext cx="727892" cy="127381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70A2EA2-2123-4846-A026-DEFA92545F11}"/>
              </a:ext>
            </a:extLst>
          </p:cNvPr>
          <p:cNvSpPr/>
          <p:nvPr/>
        </p:nvSpPr>
        <p:spPr>
          <a:xfrm>
            <a:off x="5568091" y="4084360"/>
            <a:ext cx="411480" cy="1002674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800138-D399-864C-84D6-4492F5CB7814}"/>
              </a:ext>
            </a:extLst>
          </p:cNvPr>
          <p:cNvSpPr txBox="1"/>
          <p:nvPr/>
        </p:nvSpPr>
        <p:spPr>
          <a:xfrm>
            <a:off x="5059529" y="5388720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3</a:t>
            </a:r>
          </a:p>
        </p:txBody>
      </p:sp>
      <p:pic>
        <p:nvPicPr>
          <p:cNvPr id="21" name="Picture 20" descr="A close up of a keyboard&#10;&#10;Description automatically generated">
            <a:extLst>
              <a:ext uri="{FF2B5EF4-FFF2-40B4-BE49-F238E27FC236}">
                <a16:creationId xmlns:a16="http://schemas.microsoft.com/office/drawing/2014/main" id="{442889BF-80B5-2E41-8C96-D1ADC648D4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0260" y="4120415"/>
            <a:ext cx="704899" cy="125448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5955735-8701-A54D-8744-EDC5BA46E328}"/>
              </a:ext>
            </a:extLst>
          </p:cNvPr>
          <p:cNvSpPr txBox="1"/>
          <p:nvPr/>
        </p:nvSpPr>
        <p:spPr>
          <a:xfrm>
            <a:off x="6102493" y="5392242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4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445DA40-2CFF-C241-9115-D5B7868831D2}"/>
              </a:ext>
            </a:extLst>
          </p:cNvPr>
          <p:cNvSpPr/>
          <p:nvPr/>
        </p:nvSpPr>
        <p:spPr>
          <a:xfrm>
            <a:off x="6540468" y="4086125"/>
            <a:ext cx="411480" cy="1002674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close up of a keyboard&#10;&#10;Description automatically generated">
            <a:extLst>
              <a:ext uri="{FF2B5EF4-FFF2-40B4-BE49-F238E27FC236}">
                <a16:creationId xmlns:a16="http://schemas.microsoft.com/office/drawing/2014/main" id="{02BB3C2B-150A-3D4D-ADBF-DDF9F0706D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84272" y="4120415"/>
            <a:ext cx="704899" cy="125448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16AB299-B1C0-B64D-8DD8-D8F1755CB186}"/>
              </a:ext>
            </a:extLst>
          </p:cNvPr>
          <p:cNvSpPr txBox="1"/>
          <p:nvPr/>
        </p:nvSpPr>
        <p:spPr>
          <a:xfrm>
            <a:off x="7085917" y="5395764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5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A4CEBD-FC71-E343-BF04-187A30187DE2}"/>
              </a:ext>
            </a:extLst>
          </p:cNvPr>
          <p:cNvSpPr/>
          <p:nvPr/>
        </p:nvSpPr>
        <p:spPr>
          <a:xfrm>
            <a:off x="7351269" y="4416012"/>
            <a:ext cx="411480" cy="501337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 descr="A close up of a keyboard&#10;&#10;Description automatically generated">
            <a:extLst>
              <a:ext uri="{FF2B5EF4-FFF2-40B4-BE49-F238E27FC236}">
                <a16:creationId xmlns:a16="http://schemas.microsoft.com/office/drawing/2014/main" id="{5D1D4BD3-3013-1346-93D6-7CF510634B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58284" y="4114320"/>
            <a:ext cx="728229" cy="12744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BC1FD22-BBC2-F14D-B094-E160FA840771}"/>
              </a:ext>
            </a:extLst>
          </p:cNvPr>
          <p:cNvSpPr txBox="1"/>
          <p:nvPr/>
        </p:nvSpPr>
        <p:spPr>
          <a:xfrm>
            <a:off x="8071594" y="5377021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3BB90-F239-3245-A6A0-38AF546A0FDC}"/>
              </a:ext>
            </a:extLst>
          </p:cNvPr>
          <p:cNvSpPr/>
          <p:nvPr/>
        </p:nvSpPr>
        <p:spPr>
          <a:xfrm>
            <a:off x="8509908" y="4086125"/>
            <a:ext cx="411480" cy="1002674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A close up of a keyboard&#10;&#10;Description automatically generated">
            <a:extLst>
              <a:ext uri="{FF2B5EF4-FFF2-40B4-BE49-F238E27FC236}">
                <a16:creationId xmlns:a16="http://schemas.microsoft.com/office/drawing/2014/main" id="{42A9D949-0F48-5540-9360-6659E3A984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53389" y="4095790"/>
            <a:ext cx="716091" cy="12744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7049573-6940-3A43-86B0-BBE92E5515BF}"/>
              </a:ext>
            </a:extLst>
          </p:cNvPr>
          <p:cNvSpPr txBox="1"/>
          <p:nvPr/>
        </p:nvSpPr>
        <p:spPr>
          <a:xfrm>
            <a:off x="9060630" y="5383852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7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896B89-C30C-0A44-A881-96E88AF19886}"/>
              </a:ext>
            </a:extLst>
          </p:cNvPr>
          <p:cNvSpPr/>
          <p:nvPr/>
        </p:nvSpPr>
        <p:spPr>
          <a:xfrm>
            <a:off x="9325964" y="4374347"/>
            <a:ext cx="411480" cy="697347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 descr="A close up of a keyboard&#10;&#10;Description automatically generated">
            <a:extLst>
              <a:ext uri="{FF2B5EF4-FFF2-40B4-BE49-F238E27FC236}">
                <a16:creationId xmlns:a16="http://schemas.microsoft.com/office/drawing/2014/main" id="{24D71EEF-DC65-9647-8003-27EC11246BA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40881" y="4084360"/>
            <a:ext cx="727906" cy="129266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34C99169-DB39-3248-82F9-61D8375362B7}"/>
              </a:ext>
            </a:extLst>
          </p:cNvPr>
          <p:cNvSpPr txBox="1"/>
          <p:nvPr/>
        </p:nvSpPr>
        <p:spPr>
          <a:xfrm>
            <a:off x="10052189" y="5370190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8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25DF8A5-2EE9-3F47-9E8F-4EFB114636C2}"/>
              </a:ext>
            </a:extLst>
          </p:cNvPr>
          <p:cNvSpPr/>
          <p:nvPr/>
        </p:nvSpPr>
        <p:spPr>
          <a:xfrm>
            <a:off x="10306308" y="4391307"/>
            <a:ext cx="429596" cy="527515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9784BE-CEEF-3F4E-B3B1-CAA2A96B23A4}"/>
              </a:ext>
            </a:extLst>
          </p:cNvPr>
          <p:cNvSpPr txBox="1"/>
          <p:nvPr/>
        </p:nvSpPr>
        <p:spPr>
          <a:xfrm>
            <a:off x="3104101" y="2956923"/>
            <a:ext cx="4658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Identified in all size 8 motifs of LGN dataset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846003-BF01-8141-AA25-2F5AB1199651}"/>
              </a:ext>
            </a:extLst>
          </p:cNvPr>
          <p:cNvSpPr txBox="1"/>
          <p:nvPr/>
        </p:nvSpPr>
        <p:spPr>
          <a:xfrm>
            <a:off x="920151" y="3897351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4.1</a:t>
            </a:r>
          </a:p>
        </p:txBody>
      </p:sp>
    </p:spTree>
    <p:extLst>
      <p:ext uri="{BB962C8B-B14F-4D97-AF65-F5344CB8AC3E}">
        <p14:creationId xmlns:p14="http://schemas.microsoft.com/office/powerpoint/2010/main" val="308297677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relevance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3871992-B47C-CA4A-B320-6588B0BF32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A773FF-9F8E-D846-83C3-C3F55DF2E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56" y="2319453"/>
            <a:ext cx="1732119" cy="15743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A8915C-AD1D-8C48-BCEA-3122E3EE5E94}"/>
              </a:ext>
            </a:extLst>
          </p:cNvPr>
          <p:cNvSpPr txBox="1"/>
          <p:nvPr/>
        </p:nvSpPr>
        <p:spPr>
          <a:xfrm>
            <a:off x="1114619" y="3893788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5.1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8339EFC-98DB-2D44-9ADA-1226EC1010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1018"/>
              </p:ext>
            </p:extLst>
          </p:nvPr>
        </p:nvGraphicFramePr>
        <p:xfrm>
          <a:off x="2840488" y="2577894"/>
          <a:ext cx="584200" cy="124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6840">
                  <a:extLst>
                    <a:ext uri="{9D8B030D-6E8A-4147-A177-3AD203B41FA5}">
                      <a16:colId xmlns:a16="http://schemas.microsoft.com/office/drawing/2014/main" val="3291807609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491591385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10084657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2609381694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3162895129"/>
                    </a:ext>
                  </a:extLst>
                </a:gridCol>
              </a:tblGrid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1318684158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536351286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329908357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265490204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3480167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740675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relevance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3871992-B47C-CA4A-B320-6588B0BF32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A773FF-9F8E-D846-83C3-C3F55DF2E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56" y="2319453"/>
            <a:ext cx="1732119" cy="15743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A8915C-AD1D-8C48-BCEA-3122E3EE5E94}"/>
              </a:ext>
            </a:extLst>
          </p:cNvPr>
          <p:cNvSpPr txBox="1"/>
          <p:nvPr/>
        </p:nvSpPr>
        <p:spPr>
          <a:xfrm>
            <a:off x="1114619" y="3893788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5.1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8339EFC-98DB-2D44-9ADA-1226EC101057}"/>
              </a:ext>
            </a:extLst>
          </p:cNvPr>
          <p:cNvGraphicFramePr>
            <a:graphicFrameLocks noGrp="1"/>
          </p:cNvGraphicFramePr>
          <p:nvPr/>
        </p:nvGraphicFramePr>
        <p:xfrm>
          <a:off x="2840488" y="2577894"/>
          <a:ext cx="584200" cy="124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6840">
                  <a:extLst>
                    <a:ext uri="{9D8B030D-6E8A-4147-A177-3AD203B41FA5}">
                      <a16:colId xmlns:a16="http://schemas.microsoft.com/office/drawing/2014/main" val="3291807609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491591385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10084657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2609381694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3162895129"/>
                    </a:ext>
                  </a:extLst>
                </a:gridCol>
              </a:tblGrid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1318684158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536351286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329908357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265490204"/>
                  </a:ext>
                </a:extLst>
              </a:tr>
              <a:tr h="1849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marL="45720" marR="45720" marT="18000" marB="18000" anchor="ctr"/>
                </a:tc>
                <a:extLst>
                  <a:ext uri="{0D108BD9-81ED-4DB2-BD59-A6C34878D82A}">
                    <a16:rowId xmlns:a16="http://schemas.microsoft.com/office/drawing/2014/main" val="3480167765"/>
                  </a:ext>
                </a:extLst>
              </a:tr>
            </a:tbl>
          </a:graphicData>
        </a:graphic>
      </p:graphicFrame>
      <p:pic>
        <p:nvPicPr>
          <p:cNvPr id="9" name="Picture 8" descr="A close up of a keyboard&#10;&#10;Description automatically generated">
            <a:extLst>
              <a:ext uri="{FF2B5EF4-FFF2-40B4-BE49-F238E27FC236}">
                <a16:creationId xmlns:a16="http://schemas.microsoft.com/office/drawing/2014/main" id="{38BD7CC6-F918-3B4F-B6A8-31F453820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3574" y="2555591"/>
            <a:ext cx="726191" cy="127381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842A87D-6E5B-3A4D-9B79-0D7E353CB84E}"/>
              </a:ext>
            </a:extLst>
          </p:cNvPr>
          <p:cNvSpPr/>
          <p:nvPr/>
        </p:nvSpPr>
        <p:spPr>
          <a:xfrm>
            <a:off x="4835726" y="2544161"/>
            <a:ext cx="411480" cy="827692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265EB8-6AF5-6D4D-A5E0-3E5E295E5107}"/>
              </a:ext>
            </a:extLst>
          </p:cNvPr>
          <p:cNvSpPr txBox="1"/>
          <p:nvPr/>
        </p:nvSpPr>
        <p:spPr>
          <a:xfrm>
            <a:off x="4464432" y="3829401"/>
            <a:ext cx="1154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1</a:t>
            </a:r>
          </a:p>
        </p:txBody>
      </p:sp>
      <p:pic>
        <p:nvPicPr>
          <p:cNvPr id="12" name="Picture 11" descr="A close up of a keyboard&#10;&#10;Description automatically generated">
            <a:extLst>
              <a:ext uri="{FF2B5EF4-FFF2-40B4-BE49-F238E27FC236}">
                <a16:creationId xmlns:a16="http://schemas.microsoft.com/office/drawing/2014/main" id="{9FF9BE6A-A213-DF45-9E05-430DACD20F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1976" y="2550294"/>
            <a:ext cx="710723" cy="127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152EBF-D525-6A43-8581-81DA6646169D}"/>
              </a:ext>
            </a:extLst>
          </p:cNvPr>
          <p:cNvSpPr txBox="1"/>
          <p:nvPr/>
        </p:nvSpPr>
        <p:spPr>
          <a:xfrm>
            <a:off x="5376258" y="3829401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CDD84C-16A4-DF49-8B90-EB931065D54B}"/>
              </a:ext>
            </a:extLst>
          </p:cNvPr>
          <p:cNvSpPr/>
          <p:nvPr/>
        </p:nvSpPr>
        <p:spPr>
          <a:xfrm>
            <a:off x="5832752" y="2540629"/>
            <a:ext cx="411480" cy="1139834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close up of a keyboard&#10;&#10;Description automatically generated">
            <a:extLst>
              <a:ext uri="{FF2B5EF4-FFF2-40B4-BE49-F238E27FC236}">
                <a16:creationId xmlns:a16="http://schemas.microsoft.com/office/drawing/2014/main" id="{391E7954-A273-CC4B-BF65-FFEC1C2895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4910" y="2552067"/>
            <a:ext cx="727892" cy="127381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5BCB5A5-68F7-5E48-8B27-0C60FE7F794B}"/>
              </a:ext>
            </a:extLst>
          </p:cNvPr>
          <p:cNvSpPr/>
          <p:nvPr/>
        </p:nvSpPr>
        <p:spPr>
          <a:xfrm>
            <a:off x="6819746" y="2538864"/>
            <a:ext cx="411480" cy="1002674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1E1B79-1AFB-F44B-AF48-543397628190}"/>
              </a:ext>
            </a:extLst>
          </p:cNvPr>
          <p:cNvSpPr txBox="1"/>
          <p:nvPr/>
        </p:nvSpPr>
        <p:spPr>
          <a:xfrm>
            <a:off x="6311184" y="3843224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3</a:t>
            </a:r>
          </a:p>
        </p:txBody>
      </p:sp>
      <p:pic>
        <p:nvPicPr>
          <p:cNvPr id="18" name="Picture 17" descr="A close up of a keyboard&#10;&#10;Description automatically generated">
            <a:extLst>
              <a:ext uri="{FF2B5EF4-FFF2-40B4-BE49-F238E27FC236}">
                <a16:creationId xmlns:a16="http://schemas.microsoft.com/office/drawing/2014/main" id="{BFE9109E-28B3-6C4C-9F3C-D0E16BFA69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1915" y="2574919"/>
            <a:ext cx="704899" cy="125448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493DFBF-7341-B344-947F-E1D98E0CF7A9}"/>
              </a:ext>
            </a:extLst>
          </p:cNvPr>
          <p:cNvSpPr txBox="1"/>
          <p:nvPr/>
        </p:nvSpPr>
        <p:spPr>
          <a:xfrm>
            <a:off x="7354148" y="3846746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C3223-7433-E343-A414-35F05CD4EF0E}"/>
              </a:ext>
            </a:extLst>
          </p:cNvPr>
          <p:cNvSpPr/>
          <p:nvPr/>
        </p:nvSpPr>
        <p:spPr>
          <a:xfrm>
            <a:off x="7792123" y="2540629"/>
            <a:ext cx="411480" cy="1002674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close up of a keyboard&#10;&#10;Description automatically generated">
            <a:extLst>
              <a:ext uri="{FF2B5EF4-FFF2-40B4-BE49-F238E27FC236}">
                <a16:creationId xmlns:a16="http://schemas.microsoft.com/office/drawing/2014/main" id="{67CCF27E-D0DA-AE40-A1FD-4B4013E2AE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03809" y="2578489"/>
            <a:ext cx="728229" cy="12744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3BD84E0-87AF-1A47-A340-2AFDA48D35C3}"/>
              </a:ext>
            </a:extLst>
          </p:cNvPr>
          <p:cNvSpPr txBox="1"/>
          <p:nvPr/>
        </p:nvSpPr>
        <p:spPr>
          <a:xfrm>
            <a:off x="8317119" y="3841190"/>
            <a:ext cx="1301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6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7213EDA-39EE-334B-89A8-FD5C5CF5A3E4}"/>
              </a:ext>
            </a:extLst>
          </p:cNvPr>
          <p:cNvSpPr/>
          <p:nvPr/>
        </p:nvSpPr>
        <p:spPr>
          <a:xfrm>
            <a:off x="8755433" y="2550294"/>
            <a:ext cx="411480" cy="1002674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46132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D65ADFD-167F-5C48-8E10-E9ECC6053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 – Large motif performance on </a:t>
            </a:r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LGN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39A01F-7C8F-EA4D-807E-41B766747B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18FD5E5-B22F-FD43-836D-BD15BADEEC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5858227"/>
              </p:ext>
            </p:extLst>
          </p:nvPr>
        </p:nvGraphicFramePr>
        <p:xfrm>
          <a:off x="1788216" y="2037521"/>
          <a:ext cx="8615568" cy="3538332"/>
        </p:xfrm>
        <a:graphic>
          <a:graphicData uri="http://schemas.openxmlformats.org/drawingml/2006/table">
            <a:tbl>
              <a:tblPr firstRow="1" firstCol="1" lastRow="1" bandCol="1">
                <a:tableStyleId>{B6EF578A-33C9-415A-BF78-DC33DFA273C2}</a:tableStyleId>
              </a:tblPr>
              <a:tblGrid>
                <a:gridCol w="2871856">
                  <a:extLst>
                    <a:ext uri="{9D8B030D-6E8A-4147-A177-3AD203B41FA5}">
                      <a16:colId xmlns:a16="http://schemas.microsoft.com/office/drawing/2014/main" val="212005320"/>
                    </a:ext>
                  </a:extLst>
                </a:gridCol>
                <a:gridCol w="2871856">
                  <a:extLst>
                    <a:ext uri="{9D8B030D-6E8A-4147-A177-3AD203B41FA5}">
                      <a16:colId xmlns:a16="http://schemas.microsoft.com/office/drawing/2014/main" val="979268396"/>
                    </a:ext>
                  </a:extLst>
                </a:gridCol>
                <a:gridCol w="2871856">
                  <a:extLst>
                    <a:ext uri="{9D8B030D-6E8A-4147-A177-3AD203B41FA5}">
                      <a16:colId xmlns:a16="http://schemas.microsoft.com/office/drawing/2014/main" val="4114483439"/>
                    </a:ext>
                  </a:extLst>
                </a:gridCol>
              </a:tblGrid>
              <a:tr h="884583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GtrieScanner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OUR PROPOSAL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7421828"/>
                  </a:ext>
                </a:extLst>
              </a:tr>
              <a:tr h="88458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Clustering time (s)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5519847"/>
                  </a:ext>
                </a:extLst>
              </a:tr>
              <a:tr h="88458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Subgraph enumeration time (s)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15 860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4 821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5888186"/>
                  </a:ext>
                </a:extLst>
              </a:tr>
              <a:tr h="88458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Total time (s)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15 860 (~4h30m)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4 825 (~1h20m)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53557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857430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clustering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email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6A5D9AA-7873-7C4F-9E62-3AA01627B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11321"/>
              </p:ext>
            </p:extLst>
          </p:nvPr>
        </p:nvGraphicFramePr>
        <p:xfrm>
          <a:off x="2032000" y="2001738"/>
          <a:ext cx="8127999" cy="2966720"/>
        </p:xfrm>
        <a:graphic>
          <a:graphicData uri="http://schemas.openxmlformats.org/drawingml/2006/table">
            <a:tbl>
              <a:tblPr firstRow="1" bandRow="1">
                <a:tableStyleId>{B6EF578A-33C9-415A-BF78-DC33DFA273C2}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720120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3403461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521633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Cluster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nodes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edges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3228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8274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2558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190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0336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0809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97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9638653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7F49F4-1413-124A-B0DF-4DE38CC54A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78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531381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F2020-15C8-0444-AD16-DAEF1A8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clustering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email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6A5D9AA-7873-7C4F-9E62-3AA01627B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368378"/>
              </p:ext>
            </p:extLst>
          </p:nvPr>
        </p:nvGraphicFramePr>
        <p:xfrm>
          <a:off x="2032000" y="2001738"/>
          <a:ext cx="8127999" cy="2966720"/>
        </p:xfrm>
        <a:graphic>
          <a:graphicData uri="http://schemas.openxmlformats.org/drawingml/2006/table">
            <a:tbl>
              <a:tblPr firstRow="1" bandRow="1">
                <a:tableStyleId>{B6EF578A-33C9-415A-BF78-DC33DFA273C2}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720120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3403461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521633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Cluster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nodes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edges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3228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8274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2558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D0DEEF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D0DEEF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D0DEEF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7190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rgbClr val="D0DEEF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rgbClr val="D0DEEF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17</a:t>
                      </a:r>
                    </a:p>
                  </a:txBody>
                  <a:tcPr anchor="ctr">
                    <a:solidFill>
                      <a:srgbClr val="D0DEEF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336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0809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97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dk1">
                              <a:alpha val="25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9638653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7F49F4-1413-124A-B0DF-4DE38CC54A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79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5881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368F2454-3141-FB4B-B468-C141F7B47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745662">
            <a:off x="8130030" y="2119924"/>
            <a:ext cx="3111831" cy="198098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A13B8A3-83FF-A640-B2AF-3C70A482F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Connectomics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699AF-55DC-134B-B40E-7C1696C048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40306DA1-AFC2-6A49-BE57-4030F4B7B1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5495" y="2327855"/>
            <a:ext cx="2202290" cy="2202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4096D0-25C6-F34A-A9E1-E72A0E2D7918}"/>
              </a:ext>
            </a:extLst>
          </p:cNvPr>
          <p:cNvSpPr txBox="1"/>
          <p:nvPr/>
        </p:nvSpPr>
        <p:spPr>
          <a:xfrm>
            <a:off x="1395494" y="4530145"/>
            <a:ext cx="2202290" cy="1153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Bio-engineering: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Brain cutting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Brain imaging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4B71BC-A22C-BD4C-861B-C981227CBA84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597785" y="3429000"/>
            <a:ext cx="1397070" cy="0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colorful, green&#10;&#10;Description automatically generated">
            <a:extLst>
              <a:ext uri="{FF2B5EF4-FFF2-40B4-BE49-F238E27FC236}">
                <a16:creationId xmlns:a16="http://schemas.microsoft.com/office/drawing/2014/main" id="{189AE640-D610-E547-8C0D-FF9C74FCDC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4855" y="2327855"/>
            <a:ext cx="2202290" cy="220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F13B83-91A3-FC49-A1E5-CD81C5FDFC7F}"/>
              </a:ext>
            </a:extLst>
          </p:cNvPr>
          <p:cNvSpPr txBox="1"/>
          <p:nvPr/>
        </p:nvSpPr>
        <p:spPr>
          <a:xfrm>
            <a:off x="4994856" y="4530145"/>
            <a:ext cx="2394086" cy="1153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Computer Sciences: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Alignment of images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Segmentation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1ADDF41-0F2D-3148-A69D-DE18A75CF6B7}"/>
              </a:ext>
            </a:extLst>
          </p:cNvPr>
          <p:cNvCxnSpPr>
            <a:stCxn id="9" idx="3"/>
          </p:cNvCxnSpPr>
          <p:nvPr/>
        </p:nvCxnSpPr>
        <p:spPr>
          <a:xfrm>
            <a:off x="7197145" y="3429000"/>
            <a:ext cx="1400400" cy="0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A close up of a logo&#10;&#10;Description automatically generated">
            <a:extLst>
              <a:ext uri="{FF2B5EF4-FFF2-40B4-BE49-F238E27FC236}">
                <a16:creationId xmlns:a16="http://schemas.microsoft.com/office/drawing/2014/main" id="{9308EB59-E650-1046-A741-0AD0380ECFC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>
            <a:off x="8572054" y="2327855"/>
            <a:ext cx="2202289" cy="220228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ECC597A-521D-E548-AD40-18A65114E5BC}"/>
              </a:ext>
            </a:extLst>
          </p:cNvPr>
          <p:cNvSpPr txBox="1"/>
          <p:nvPr/>
        </p:nvSpPr>
        <p:spPr>
          <a:xfrm>
            <a:off x="8881054" y="4530145"/>
            <a:ext cx="2202289" cy="1153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Applications: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Graph analysis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Visualization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B9EE54-52DB-B141-9D31-9D0B2D4332C0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67239519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A004EA-2B09-8241-A4AB-2BEBAF4EF9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186 650 317 subgraphs occurrences in original graph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7 848 039 subgraphs occurrences in clustered graph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4.2% retrieval rate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3B9A18-BFEC-EC43-8D0B-115C850C2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Large motif relevance on </a:t>
            </a:r>
            <a:r>
              <a:rPr lang="fr-FR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email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3E28B-590C-7B4D-9485-25C505D0FE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939866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17C54E-8F65-6347-AFAA-4AE2F77A35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From the survey, same motifs have been identified.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Two real connectomes (mouse and fruit fly).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E5D21F-8CCD-E747-AA12-AA44C27D7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7056B-6454-7843-8C06-BB4D2DE8E6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81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A close up of a light&#10;&#10;Description automatically generated">
            <a:extLst>
              <a:ext uri="{FF2B5EF4-FFF2-40B4-BE49-F238E27FC236}">
                <a16:creationId xmlns:a16="http://schemas.microsoft.com/office/drawing/2014/main" id="{59F5A86C-D7DB-2147-AFB1-7367D2C87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491" y="3965711"/>
            <a:ext cx="2108200" cy="2095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1E5378-67E3-A84F-9E53-028D0B4BA2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38" y="3845004"/>
            <a:ext cx="2438322" cy="22162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3293BC-B5B8-C042-A62B-460C26521A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6871" y="3845004"/>
            <a:ext cx="2438321" cy="221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64748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17C54E-8F65-6347-AFAA-4AE2F77A35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Kavosh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is very efficient to enumerate a single graph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GtrieScanner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is more time efficient when computing subgraph statistics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E5D21F-8CCD-E747-AA12-AA44C27D7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7056B-6454-7843-8C06-BB4D2DE8E6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F1E579E-6C46-AF40-A77C-42B1E8B836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49" r="8182"/>
          <a:stretch/>
        </p:blipFill>
        <p:spPr>
          <a:xfrm>
            <a:off x="3865712" y="3429000"/>
            <a:ext cx="4460573" cy="325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1454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17C54E-8F65-6347-AFAA-4AE2F77A3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1104984" cy="4351338"/>
          </a:xfrm>
        </p:spPr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We have proposed a solution to speed up subgraph enumeration</a:t>
            </a:r>
          </a:p>
          <a:p>
            <a:pPr>
              <a:lnSpc>
                <a:spcPct val="200000"/>
              </a:lnSpc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Drawbacks: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Clusters are mostly uneven.</a:t>
            </a:r>
          </a:p>
          <a:p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E5D21F-8CCD-E747-AA12-AA44C27D7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7056B-6454-7843-8C06-BB4D2DE8E6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E7D67E-E321-C446-B2F3-61751DB47082}"/>
              </a:ext>
            </a:extLst>
          </p:cNvPr>
          <p:cNvSpPr txBox="1"/>
          <p:nvPr/>
        </p:nvSpPr>
        <p:spPr>
          <a:xfrm>
            <a:off x="5009804" y="2721114"/>
            <a:ext cx="21723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3x faster</a:t>
            </a:r>
          </a:p>
        </p:txBody>
      </p:sp>
    </p:spTree>
    <p:extLst>
      <p:ext uri="{BB962C8B-B14F-4D97-AF65-F5344CB8AC3E}">
        <p14:creationId xmlns:p14="http://schemas.microsoft.com/office/powerpoint/2010/main" val="20835095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17C54E-8F65-6347-AFAA-4AE2F77A3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1104984" cy="435133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Improve the clustering on our algorithm.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Apply small motif discovery to more brain wiring diagram.</a:t>
            </a:r>
          </a:p>
          <a:p>
            <a:pPr indent="0">
              <a:lnSpc>
                <a:spcPct val="200000"/>
              </a:lnSpc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E5D21F-8CCD-E747-AA12-AA44C27D7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7056B-6454-7843-8C06-BB4D2DE8E6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511306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E037B7-DA56-A04E-9AC7-06BB2180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922" y="3078262"/>
            <a:ext cx="11313974" cy="542825"/>
          </a:xfrm>
        </p:spPr>
        <p:txBody>
          <a:bodyPr/>
          <a:lstStyle/>
          <a:p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to the </a:t>
            </a:r>
            <a:r>
              <a:rPr lang="fr-FR" dirty="0" err="1"/>
              <a:t>entire</a:t>
            </a:r>
            <a:r>
              <a:rPr lang="fr-FR" dirty="0"/>
              <a:t> VCG </a:t>
            </a:r>
            <a:r>
              <a:rPr lang="fr-FR" dirty="0" err="1"/>
              <a:t>lab</a:t>
            </a:r>
            <a:r>
              <a:rPr lang="fr-FR" dirty="0"/>
              <a:t> and to Prof. Kathryn Hess!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903E83B-F85E-004D-BD80-FDCA306DD2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682890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E037B7-DA56-A04E-9AC7-06BB2180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3516" y="3078262"/>
            <a:ext cx="9793380" cy="542825"/>
          </a:xfrm>
        </p:spPr>
        <p:txBody>
          <a:bodyPr/>
          <a:lstStyle/>
          <a:p>
            <a:r>
              <a:rPr lang="fr-FR" err="1"/>
              <a:t>Thank</a:t>
            </a:r>
            <a:r>
              <a:rPr lang="fr-FR"/>
              <a:t> </a:t>
            </a:r>
            <a:r>
              <a:rPr lang="fr-FR" err="1"/>
              <a:t>you</a:t>
            </a:r>
            <a:endParaRPr lang="fr-FR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903E83B-F85E-004D-BD80-FDCA306DD2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487190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CCDC11-24E2-0D4B-8496-05EFC055C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Connectomics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 descr="A picture containing photo&#10;&#10;Description automatically generated">
            <a:extLst>
              <a:ext uri="{FF2B5EF4-FFF2-40B4-BE49-F238E27FC236}">
                <a16:creationId xmlns:a16="http://schemas.microsoft.com/office/drawing/2014/main" id="{F59BE823-6267-4147-ADFD-4398328FC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58" y="1913050"/>
            <a:ext cx="11561684" cy="3031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CDDDD-6E15-AB41-9F7A-51F9DA3A49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B642EB-D878-B641-9ED2-D415F83CA9B7}"/>
              </a:ext>
            </a:extLst>
          </p:cNvPr>
          <p:cNvSpPr txBox="1"/>
          <p:nvPr/>
        </p:nvSpPr>
        <p:spPr>
          <a:xfrm>
            <a:off x="0" y="6538913"/>
            <a:ext cx="51026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D. </a:t>
            </a:r>
            <a:r>
              <a:rPr lang="fr-FR" sz="1100" dirty="0" err="1"/>
              <a:t>Haehn</a:t>
            </a:r>
            <a:r>
              <a:rPr lang="fr-FR" sz="1100" dirty="0"/>
              <a:t> et al. </a:t>
            </a:r>
            <a:r>
              <a:rPr lang="fr-FR" sz="1100" dirty="0" err="1"/>
              <a:t>Scalable</a:t>
            </a:r>
            <a:r>
              <a:rPr lang="fr-FR" sz="1100" dirty="0"/>
              <a:t> interactive </a:t>
            </a:r>
            <a:r>
              <a:rPr lang="fr-FR" sz="1100" dirty="0" err="1"/>
              <a:t>visualization</a:t>
            </a:r>
            <a:r>
              <a:rPr lang="fr-FR" sz="1100" dirty="0"/>
              <a:t> for </a:t>
            </a:r>
            <a:r>
              <a:rPr lang="fr-FR" sz="1100" dirty="0" err="1"/>
              <a:t>connectomics</a:t>
            </a:r>
            <a:r>
              <a:rPr lang="fr-FR" sz="1100" dirty="0"/>
              <a:t>. </a:t>
            </a:r>
            <a:r>
              <a:rPr lang="fr-FR" sz="1100" i="1" dirty="0" err="1"/>
              <a:t>Informatics</a:t>
            </a:r>
            <a:r>
              <a:rPr lang="fr-FR" sz="1100" i="1" dirty="0"/>
              <a:t>.</a:t>
            </a:r>
            <a:r>
              <a:rPr lang="fr-FR" sz="1100" dirty="0"/>
              <a:t> </a:t>
            </a:r>
            <a:endParaRPr lang="fr-FR" sz="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587626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86F25C-CAC5-8047-A17D-FABD06755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43" y="1833297"/>
            <a:ext cx="2860799" cy="3209278"/>
          </a:xfrm>
          <a:prstGeom prst="rect">
            <a:avLst/>
          </a:prstGeom>
        </p:spPr>
      </p:pic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FF1FC5C0-2101-9A4D-B280-D05EFB297A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1098" y="916045"/>
            <a:ext cx="1872448" cy="18724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0468B2D-826F-E14F-A9A2-C2FC17005D89}"/>
              </a:ext>
            </a:extLst>
          </p:cNvPr>
          <p:cNvSpPr txBox="1"/>
          <p:nvPr/>
        </p:nvSpPr>
        <p:spPr>
          <a:xfrm>
            <a:off x="4601098" y="2806566"/>
            <a:ext cx="1872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Cubic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millimeter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brain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tissue.</a:t>
            </a:r>
          </a:p>
        </p:txBody>
      </p: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9D8A32F1-913F-5C42-A0A3-8CD6857E35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88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EDDF4C4-7944-AE42-A03A-CA2F1545E471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40315008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86F25C-CAC5-8047-A17D-FABD06755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43" y="1833297"/>
            <a:ext cx="2860799" cy="3209278"/>
          </a:xfrm>
          <a:prstGeom prst="rect">
            <a:avLst/>
          </a:prstGeom>
        </p:spPr>
      </p:pic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FF1FC5C0-2101-9A4D-B280-D05EFB297A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1098" y="916045"/>
            <a:ext cx="1872448" cy="1872448"/>
          </a:xfrm>
          <a:prstGeom prst="rect">
            <a:avLst/>
          </a:prstGeom>
        </p:spPr>
      </p:pic>
      <p:pic>
        <p:nvPicPr>
          <p:cNvPr id="9" name="Picture 8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2717A723-4806-214C-B2BE-6EBF9AC593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9002" y="916045"/>
            <a:ext cx="1872448" cy="18724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0468B2D-826F-E14F-A9A2-C2FC17005D89}"/>
              </a:ext>
            </a:extLst>
          </p:cNvPr>
          <p:cNvSpPr txBox="1"/>
          <p:nvPr/>
        </p:nvSpPr>
        <p:spPr>
          <a:xfrm>
            <a:off x="4601098" y="2806566"/>
            <a:ext cx="1872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Cubic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millimeter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brain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tissue.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0EADCF-9E7C-8C40-BB68-63B286DD1DE6}"/>
              </a:ext>
            </a:extLst>
          </p:cNvPr>
          <p:cNvSpPr txBox="1"/>
          <p:nvPr/>
        </p:nvSpPr>
        <p:spPr>
          <a:xfrm>
            <a:off x="8019002" y="2788493"/>
            <a:ext cx="1872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Thinly</a:t>
            </a:r>
            <a:r>
              <a:rPr lang="fr-FR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sliced</a:t>
            </a:r>
            <a:r>
              <a:rPr lang="fr-FR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in an </a:t>
            </a:r>
            <a:r>
              <a:rPr lang="fr-FR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acrylic</a:t>
            </a:r>
            <a:r>
              <a:rPr lang="fr-FR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encasing</a:t>
            </a:r>
            <a:r>
              <a:rPr lang="fr-FR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9D8A32F1-913F-5C42-A0A3-8CD6857E35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89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A2955D6-93C1-0945-AA80-191DD8DCB19B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6473546" y="1852269"/>
            <a:ext cx="1545456" cy="0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F85CAAA-5B0F-6E48-9CD5-73C3DDDF452E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488567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0F8713-CEF4-AF46-BE18-0A91AE427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Discovery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47AD55E-3F5A-764A-B455-83A61A71F4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https://lh4.googleusercontent.com/lL_JKPb7wdVb_NDK4dqiBpLKS4QqS_PrtWDwpv8MhiaBGout_ItiigsBRSk2uogs-7KuAqKKAlQ9byHiaf4WFJvoFo_L0bseN-euRpskp_Erh2zK0WRD82aAyISw-9AMyawJwMbMd1A">
            <a:extLst>
              <a:ext uri="{FF2B5EF4-FFF2-40B4-BE49-F238E27FC236}">
                <a16:creationId xmlns:a16="http://schemas.microsoft.com/office/drawing/2014/main" id="{3DDAFBF1-4EB2-2345-AC63-E24163F3B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697" y="1888254"/>
            <a:ext cx="7916606" cy="4453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680189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86F25C-CAC5-8047-A17D-FABD06755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43" y="1833297"/>
            <a:ext cx="2860799" cy="3209278"/>
          </a:xfrm>
          <a:prstGeom prst="rect">
            <a:avLst/>
          </a:prstGeom>
        </p:spPr>
      </p:pic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FF1FC5C0-2101-9A4D-B280-D05EFB297A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1098" y="916045"/>
            <a:ext cx="1872448" cy="1872448"/>
          </a:xfrm>
          <a:prstGeom prst="rect">
            <a:avLst/>
          </a:prstGeom>
        </p:spPr>
      </p:pic>
      <p:pic>
        <p:nvPicPr>
          <p:cNvPr id="9" name="Picture 8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2717A723-4806-214C-B2BE-6EBF9AC593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9002" y="916045"/>
            <a:ext cx="1872448" cy="18724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0468B2D-826F-E14F-A9A2-C2FC17005D89}"/>
              </a:ext>
            </a:extLst>
          </p:cNvPr>
          <p:cNvSpPr txBox="1"/>
          <p:nvPr/>
        </p:nvSpPr>
        <p:spPr>
          <a:xfrm>
            <a:off x="4601098" y="2806566"/>
            <a:ext cx="1872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Cubic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millimeter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brain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tissue.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0EADCF-9E7C-8C40-BB68-63B286DD1DE6}"/>
              </a:ext>
            </a:extLst>
          </p:cNvPr>
          <p:cNvSpPr txBox="1"/>
          <p:nvPr/>
        </p:nvSpPr>
        <p:spPr>
          <a:xfrm>
            <a:off x="8019002" y="2788493"/>
            <a:ext cx="1872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Thinly</a:t>
            </a:r>
            <a:r>
              <a:rPr lang="fr-FR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sliced</a:t>
            </a:r>
            <a:r>
              <a:rPr lang="fr-FR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in an </a:t>
            </a:r>
            <a:r>
              <a:rPr lang="fr-FR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acrylic</a:t>
            </a:r>
            <a:r>
              <a:rPr lang="fr-FR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encasing</a:t>
            </a:r>
            <a:r>
              <a:rPr lang="fr-FR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pic>
        <p:nvPicPr>
          <p:cNvPr id="25" name="Picture 24" descr="A close up of a beach&#10;&#10;Description automatically generated">
            <a:extLst>
              <a:ext uri="{FF2B5EF4-FFF2-40B4-BE49-F238E27FC236}">
                <a16:creationId xmlns:a16="http://schemas.microsoft.com/office/drawing/2014/main" id="{EAB4FBA6-F4C3-F244-9FBF-90BCC86CB2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9240" y="3641139"/>
            <a:ext cx="1716374" cy="171637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94D6664-A1BF-2049-9E0F-70605F156879}"/>
              </a:ext>
            </a:extLst>
          </p:cNvPr>
          <p:cNvSpPr txBox="1"/>
          <p:nvPr/>
        </p:nvSpPr>
        <p:spPr>
          <a:xfrm>
            <a:off x="6429240" y="5360850"/>
            <a:ext cx="1716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EM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imaging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9D8A32F1-913F-5C42-A0A3-8CD6857E35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E89C690A-4F1D-9646-8E67-FF5F1C0514B8}"/>
              </a:ext>
            </a:extLst>
          </p:cNvPr>
          <p:cNvCxnSpPr>
            <a:stCxn id="9" idx="3"/>
            <a:endCxn id="25" idx="3"/>
          </p:cNvCxnSpPr>
          <p:nvPr/>
        </p:nvCxnSpPr>
        <p:spPr>
          <a:xfrm flipH="1">
            <a:off x="8145614" y="1852269"/>
            <a:ext cx="1745836" cy="2647057"/>
          </a:xfrm>
          <a:prstGeom prst="bentConnector3">
            <a:avLst>
              <a:gd name="adj1" fmla="val -58681"/>
            </a:avLst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A2955D6-93C1-0945-AA80-191DD8DCB19B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6473546" y="1852269"/>
            <a:ext cx="1545456" cy="0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FECE5BE-08D0-F34C-A283-58FD14E44885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20534587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photo&#10;&#10;Description automatically generated">
            <a:extLst>
              <a:ext uri="{FF2B5EF4-FFF2-40B4-BE49-F238E27FC236}">
                <a16:creationId xmlns:a16="http://schemas.microsoft.com/office/drawing/2014/main" id="{202D2536-05E6-6048-9C16-0C7F50416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255" y="1863218"/>
            <a:ext cx="2330734" cy="3210605"/>
          </a:xfrm>
          <a:prstGeom prst="rect">
            <a:avLst/>
          </a:prstGeom>
        </p:spPr>
      </p:pic>
      <p:pic>
        <p:nvPicPr>
          <p:cNvPr id="25" name="Picture 24" descr="A close up of a beach&#10;&#10;Description automatically generated">
            <a:extLst>
              <a:ext uri="{FF2B5EF4-FFF2-40B4-BE49-F238E27FC236}">
                <a16:creationId xmlns:a16="http://schemas.microsoft.com/office/drawing/2014/main" id="{EAB4FBA6-F4C3-F244-9FBF-90BCC86CB2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3292" y="710061"/>
            <a:ext cx="1716374" cy="171637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1068F58-BA1A-BE41-8C70-953AE7031BC3}"/>
              </a:ext>
            </a:extLst>
          </p:cNvPr>
          <p:cNvSpPr txBox="1"/>
          <p:nvPr/>
        </p:nvSpPr>
        <p:spPr>
          <a:xfrm>
            <a:off x="3593292" y="2426434"/>
            <a:ext cx="1716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EM images…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9933DAA-75FD-7A48-A0D3-B218C61C2D7C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96542892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photo&#10;&#10;Description automatically generated">
            <a:extLst>
              <a:ext uri="{FF2B5EF4-FFF2-40B4-BE49-F238E27FC236}">
                <a16:creationId xmlns:a16="http://schemas.microsoft.com/office/drawing/2014/main" id="{202D2536-05E6-6048-9C16-0C7F50416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255" y="1863218"/>
            <a:ext cx="2330734" cy="3210605"/>
          </a:xfrm>
          <a:prstGeom prst="rect">
            <a:avLst/>
          </a:prstGeom>
        </p:spPr>
      </p:pic>
      <p:pic>
        <p:nvPicPr>
          <p:cNvPr id="25" name="Picture 24" descr="A close up of a beach&#10;&#10;Description automatically generated">
            <a:extLst>
              <a:ext uri="{FF2B5EF4-FFF2-40B4-BE49-F238E27FC236}">
                <a16:creationId xmlns:a16="http://schemas.microsoft.com/office/drawing/2014/main" id="{EAB4FBA6-F4C3-F244-9FBF-90BCC86CB2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3292" y="710061"/>
            <a:ext cx="1716374" cy="1716374"/>
          </a:xfrm>
          <a:prstGeom prst="rect">
            <a:avLst/>
          </a:prstGeom>
        </p:spPr>
      </p:pic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9D8A32F1-913F-5C42-A0A3-8CD6857E35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picture containing outdoor, ground&#10;&#10;Description automatically generated">
            <a:extLst>
              <a:ext uri="{FF2B5EF4-FFF2-40B4-BE49-F238E27FC236}">
                <a16:creationId xmlns:a16="http://schemas.microsoft.com/office/drawing/2014/main" id="{E41E6D8B-A689-A64D-B7CD-44DB74639F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0350" y="710059"/>
            <a:ext cx="1716375" cy="17163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1068F58-BA1A-BE41-8C70-953AE7031BC3}"/>
              </a:ext>
            </a:extLst>
          </p:cNvPr>
          <p:cNvSpPr txBox="1"/>
          <p:nvPr/>
        </p:nvSpPr>
        <p:spPr>
          <a:xfrm>
            <a:off x="3593292" y="2426434"/>
            <a:ext cx="1716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EM images…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F772AE-123F-0446-A4C7-DF4D12E0B406}"/>
              </a:ext>
            </a:extLst>
          </p:cNvPr>
          <p:cNvSpPr txBox="1"/>
          <p:nvPr/>
        </p:nvSpPr>
        <p:spPr>
          <a:xfrm>
            <a:off x="6610350" y="2426433"/>
            <a:ext cx="171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…are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aligned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together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8035D9-EB7C-4A44-A76C-487E29A70269}"/>
              </a:ext>
            </a:extLst>
          </p:cNvPr>
          <p:cNvCxnSpPr>
            <a:stCxn id="25" idx="3"/>
            <a:endCxn id="3" idx="1"/>
          </p:cNvCxnSpPr>
          <p:nvPr/>
        </p:nvCxnSpPr>
        <p:spPr>
          <a:xfrm flipV="1">
            <a:off x="5309666" y="1568247"/>
            <a:ext cx="1300684" cy="1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3C829B7-7183-E54B-816A-3D8E2B681A69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41719966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photo&#10;&#10;Description automatically generated">
            <a:extLst>
              <a:ext uri="{FF2B5EF4-FFF2-40B4-BE49-F238E27FC236}">
                <a16:creationId xmlns:a16="http://schemas.microsoft.com/office/drawing/2014/main" id="{202D2536-05E6-6048-9C16-0C7F50416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255" y="1863218"/>
            <a:ext cx="2330734" cy="3210605"/>
          </a:xfrm>
          <a:prstGeom prst="rect">
            <a:avLst/>
          </a:prstGeom>
        </p:spPr>
      </p:pic>
      <p:pic>
        <p:nvPicPr>
          <p:cNvPr id="25" name="Picture 24" descr="A close up of a beach&#10;&#10;Description automatically generated">
            <a:extLst>
              <a:ext uri="{FF2B5EF4-FFF2-40B4-BE49-F238E27FC236}">
                <a16:creationId xmlns:a16="http://schemas.microsoft.com/office/drawing/2014/main" id="{EAB4FBA6-F4C3-F244-9FBF-90BCC86CB2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3292" y="710061"/>
            <a:ext cx="1716374" cy="171637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47280B2-939A-2049-A1CB-834FBB2796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7408" y="2091466"/>
            <a:ext cx="1716374" cy="171637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DDA04C9-E45C-D949-958A-2AAE45FAAC36}"/>
              </a:ext>
            </a:extLst>
          </p:cNvPr>
          <p:cNvSpPr txBox="1"/>
          <p:nvPr/>
        </p:nvSpPr>
        <p:spPr>
          <a:xfrm>
            <a:off x="9627408" y="3816776"/>
            <a:ext cx="171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into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fields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views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</a:p>
        </p:txBody>
      </p: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9D8A32F1-913F-5C42-A0A3-8CD6857E35E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</p:spPr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picture containing outdoor, ground&#10;&#10;Description automatically generated">
            <a:extLst>
              <a:ext uri="{FF2B5EF4-FFF2-40B4-BE49-F238E27FC236}">
                <a16:creationId xmlns:a16="http://schemas.microsoft.com/office/drawing/2014/main" id="{E41E6D8B-A689-A64D-B7CD-44DB74639F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0350" y="710059"/>
            <a:ext cx="1716375" cy="17163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1068F58-BA1A-BE41-8C70-953AE7031BC3}"/>
              </a:ext>
            </a:extLst>
          </p:cNvPr>
          <p:cNvSpPr txBox="1"/>
          <p:nvPr/>
        </p:nvSpPr>
        <p:spPr>
          <a:xfrm>
            <a:off x="3593292" y="2426434"/>
            <a:ext cx="1716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EM images…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F772AE-123F-0446-A4C7-DF4D12E0B406}"/>
              </a:ext>
            </a:extLst>
          </p:cNvPr>
          <p:cNvSpPr txBox="1"/>
          <p:nvPr/>
        </p:nvSpPr>
        <p:spPr>
          <a:xfrm>
            <a:off x="6610350" y="2426433"/>
            <a:ext cx="171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…are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aligned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together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8035D9-EB7C-4A44-A76C-487E29A70269}"/>
              </a:ext>
            </a:extLst>
          </p:cNvPr>
          <p:cNvCxnSpPr>
            <a:stCxn id="25" idx="3"/>
            <a:endCxn id="3" idx="1"/>
          </p:cNvCxnSpPr>
          <p:nvPr/>
        </p:nvCxnSpPr>
        <p:spPr>
          <a:xfrm flipV="1">
            <a:off x="5309666" y="1568247"/>
            <a:ext cx="1300684" cy="1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5476A1DC-94DB-3D4F-908C-74AFD02F4AEA}"/>
              </a:ext>
            </a:extLst>
          </p:cNvPr>
          <p:cNvCxnSpPr>
            <a:stCxn id="3" idx="3"/>
            <a:endCxn id="27" idx="0"/>
          </p:cNvCxnSpPr>
          <p:nvPr/>
        </p:nvCxnSpPr>
        <p:spPr>
          <a:xfrm>
            <a:off x="8326725" y="1568247"/>
            <a:ext cx="2158870" cy="523219"/>
          </a:xfrm>
          <a:prstGeom prst="bent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22C3291-9C53-834D-8A65-C0BACF2DBB45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46406553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photo&#10;&#10;Description automatically generated">
            <a:extLst>
              <a:ext uri="{FF2B5EF4-FFF2-40B4-BE49-F238E27FC236}">
                <a16:creationId xmlns:a16="http://schemas.microsoft.com/office/drawing/2014/main" id="{202D2536-05E6-6048-9C16-0C7F50416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255" y="1863218"/>
            <a:ext cx="2330734" cy="3210605"/>
          </a:xfrm>
          <a:prstGeom prst="rect">
            <a:avLst/>
          </a:prstGeom>
        </p:spPr>
      </p:pic>
      <p:pic>
        <p:nvPicPr>
          <p:cNvPr id="25" name="Picture 24" descr="A close up of a beach&#10;&#10;Description automatically generated">
            <a:extLst>
              <a:ext uri="{FF2B5EF4-FFF2-40B4-BE49-F238E27FC236}">
                <a16:creationId xmlns:a16="http://schemas.microsoft.com/office/drawing/2014/main" id="{EAB4FBA6-F4C3-F244-9FBF-90BCC86CB2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3292" y="710061"/>
            <a:ext cx="1716374" cy="171637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47280B2-939A-2049-A1CB-834FBB2796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7408" y="2091466"/>
            <a:ext cx="1716374" cy="171637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DDA04C9-E45C-D949-958A-2AAE45FAAC36}"/>
              </a:ext>
            </a:extLst>
          </p:cNvPr>
          <p:cNvSpPr txBox="1"/>
          <p:nvPr/>
        </p:nvSpPr>
        <p:spPr>
          <a:xfrm>
            <a:off x="9627408" y="3816776"/>
            <a:ext cx="171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into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fields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views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D4F92FE0-FE07-2843-99A9-74BB7E6B30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0350" y="3667358"/>
            <a:ext cx="1716374" cy="171637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28AAE0F-67DD-E04A-926C-C2063B8593C6}"/>
              </a:ext>
            </a:extLst>
          </p:cNvPr>
          <p:cNvSpPr txBox="1"/>
          <p:nvPr/>
        </p:nvSpPr>
        <p:spPr>
          <a:xfrm>
            <a:off x="6610351" y="5392668"/>
            <a:ext cx="17163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aligned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together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to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reconstruct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 slice…</a:t>
            </a:r>
          </a:p>
        </p:txBody>
      </p: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9D8A32F1-913F-5C42-A0A3-8CD6857E35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picture containing outdoor, ground&#10;&#10;Description automatically generated">
            <a:extLst>
              <a:ext uri="{FF2B5EF4-FFF2-40B4-BE49-F238E27FC236}">
                <a16:creationId xmlns:a16="http://schemas.microsoft.com/office/drawing/2014/main" id="{E41E6D8B-A689-A64D-B7CD-44DB74639F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0350" y="710059"/>
            <a:ext cx="1716375" cy="17163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1068F58-BA1A-BE41-8C70-953AE7031BC3}"/>
              </a:ext>
            </a:extLst>
          </p:cNvPr>
          <p:cNvSpPr txBox="1"/>
          <p:nvPr/>
        </p:nvSpPr>
        <p:spPr>
          <a:xfrm>
            <a:off x="3593292" y="2426434"/>
            <a:ext cx="1716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EM images…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F772AE-123F-0446-A4C7-DF4D12E0B406}"/>
              </a:ext>
            </a:extLst>
          </p:cNvPr>
          <p:cNvSpPr txBox="1"/>
          <p:nvPr/>
        </p:nvSpPr>
        <p:spPr>
          <a:xfrm>
            <a:off x="6610350" y="2426433"/>
            <a:ext cx="171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…are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aligned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together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8035D9-EB7C-4A44-A76C-487E29A70269}"/>
              </a:ext>
            </a:extLst>
          </p:cNvPr>
          <p:cNvCxnSpPr>
            <a:stCxn id="25" idx="3"/>
            <a:endCxn id="3" idx="1"/>
          </p:cNvCxnSpPr>
          <p:nvPr/>
        </p:nvCxnSpPr>
        <p:spPr>
          <a:xfrm flipV="1">
            <a:off x="5309666" y="1568247"/>
            <a:ext cx="1300684" cy="1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5476A1DC-94DB-3D4F-908C-74AFD02F4AEA}"/>
              </a:ext>
            </a:extLst>
          </p:cNvPr>
          <p:cNvCxnSpPr>
            <a:stCxn id="3" idx="3"/>
            <a:endCxn id="27" idx="0"/>
          </p:cNvCxnSpPr>
          <p:nvPr/>
        </p:nvCxnSpPr>
        <p:spPr>
          <a:xfrm>
            <a:off x="8326725" y="1568247"/>
            <a:ext cx="2158870" cy="523219"/>
          </a:xfrm>
          <a:prstGeom prst="bent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7528499A-7149-8141-8F78-699416FB4683}"/>
              </a:ext>
            </a:extLst>
          </p:cNvPr>
          <p:cNvCxnSpPr>
            <a:stCxn id="29" idx="2"/>
            <a:endCxn id="51" idx="3"/>
          </p:cNvCxnSpPr>
          <p:nvPr/>
        </p:nvCxnSpPr>
        <p:spPr>
          <a:xfrm rot="5400000">
            <a:off x="9313386" y="3353335"/>
            <a:ext cx="185549" cy="2158871"/>
          </a:xfrm>
          <a:prstGeom prst="bent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9202B27-AEEF-9C41-8E21-7B77C8958FF1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83262160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photo&#10;&#10;Description automatically generated">
            <a:extLst>
              <a:ext uri="{FF2B5EF4-FFF2-40B4-BE49-F238E27FC236}">
                <a16:creationId xmlns:a16="http://schemas.microsoft.com/office/drawing/2014/main" id="{202D2536-05E6-6048-9C16-0C7F50416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255" y="1863218"/>
            <a:ext cx="2330734" cy="3210605"/>
          </a:xfrm>
          <a:prstGeom prst="rect">
            <a:avLst/>
          </a:prstGeom>
        </p:spPr>
      </p:pic>
      <p:pic>
        <p:nvPicPr>
          <p:cNvPr id="25" name="Picture 24" descr="A close up of a beach&#10;&#10;Description automatically generated">
            <a:extLst>
              <a:ext uri="{FF2B5EF4-FFF2-40B4-BE49-F238E27FC236}">
                <a16:creationId xmlns:a16="http://schemas.microsoft.com/office/drawing/2014/main" id="{EAB4FBA6-F4C3-F244-9FBF-90BCC86CB2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3292" y="710061"/>
            <a:ext cx="1716374" cy="171637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47280B2-939A-2049-A1CB-834FBB2796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7408" y="2091466"/>
            <a:ext cx="1716374" cy="171637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DDA04C9-E45C-D949-958A-2AAE45FAAC36}"/>
              </a:ext>
            </a:extLst>
          </p:cNvPr>
          <p:cNvSpPr txBox="1"/>
          <p:nvPr/>
        </p:nvSpPr>
        <p:spPr>
          <a:xfrm>
            <a:off x="9627408" y="3816776"/>
            <a:ext cx="171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into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fields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of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views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D4F92FE0-FE07-2843-99A9-74BB7E6B30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0350" y="3667358"/>
            <a:ext cx="1716374" cy="171637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28AAE0F-67DD-E04A-926C-C2063B8593C6}"/>
              </a:ext>
            </a:extLst>
          </p:cNvPr>
          <p:cNvSpPr txBox="1"/>
          <p:nvPr/>
        </p:nvSpPr>
        <p:spPr>
          <a:xfrm>
            <a:off x="6610351" y="5392668"/>
            <a:ext cx="17163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aligned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together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to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reconstruct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 slice…</a:t>
            </a:r>
          </a:p>
        </p:txBody>
      </p: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9D8A32F1-913F-5C42-A0A3-8CD6857E35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picture containing outdoor, ground&#10;&#10;Description automatically generated">
            <a:extLst>
              <a:ext uri="{FF2B5EF4-FFF2-40B4-BE49-F238E27FC236}">
                <a16:creationId xmlns:a16="http://schemas.microsoft.com/office/drawing/2014/main" id="{E41E6D8B-A689-A64D-B7CD-44DB74639F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0350" y="710059"/>
            <a:ext cx="1716375" cy="17163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1068F58-BA1A-BE41-8C70-953AE7031BC3}"/>
              </a:ext>
            </a:extLst>
          </p:cNvPr>
          <p:cNvSpPr txBox="1"/>
          <p:nvPr/>
        </p:nvSpPr>
        <p:spPr>
          <a:xfrm>
            <a:off x="3593292" y="2426434"/>
            <a:ext cx="1716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EM images…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F772AE-123F-0446-A4C7-DF4D12E0B406}"/>
              </a:ext>
            </a:extLst>
          </p:cNvPr>
          <p:cNvSpPr txBox="1"/>
          <p:nvPr/>
        </p:nvSpPr>
        <p:spPr>
          <a:xfrm>
            <a:off x="6610350" y="2426433"/>
            <a:ext cx="171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…are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aligned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together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5B7100-62E2-0742-9093-277371AA75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93292" y="3667356"/>
            <a:ext cx="1716376" cy="171637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92FD9EB-DC70-0D4F-B71B-2C915EB89B62}"/>
              </a:ext>
            </a:extLst>
          </p:cNvPr>
          <p:cNvSpPr txBox="1"/>
          <p:nvPr/>
        </p:nvSpPr>
        <p:spPr>
          <a:xfrm>
            <a:off x="3593292" y="5383732"/>
            <a:ext cx="171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finally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registered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into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 3D volume.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8035D9-EB7C-4A44-A76C-487E29A70269}"/>
              </a:ext>
            </a:extLst>
          </p:cNvPr>
          <p:cNvCxnSpPr>
            <a:stCxn id="25" idx="3"/>
            <a:endCxn id="3" idx="1"/>
          </p:cNvCxnSpPr>
          <p:nvPr/>
        </p:nvCxnSpPr>
        <p:spPr>
          <a:xfrm flipV="1">
            <a:off x="5309666" y="1568247"/>
            <a:ext cx="1300684" cy="1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62253F4-4721-E74C-B3BE-006F82578CF4}"/>
              </a:ext>
            </a:extLst>
          </p:cNvPr>
          <p:cNvCxnSpPr>
            <a:stCxn id="51" idx="1"/>
            <a:endCxn id="7" idx="3"/>
          </p:cNvCxnSpPr>
          <p:nvPr/>
        </p:nvCxnSpPr>
        <p:spPr>
          <a:xfrm flipH="1" flipV="1">
            <a:off x="5309668" y="4525544"/>
            <a:ext cx="1300682" cy="1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5476A1DC-94DB-3D4F-908C-74AFD02F4AEA}"/>
              </a:ext>
            </a:extLst>
          </p:cNvPr>
          <p:cNvCxnSpPr>
            <a:stCxn id="3" idx="3"/>
            <a:endCxn id="27" idx="0"/>
          </p:cNvCxnSpPr>
          <p:nvPr/>
        </p:nvCxnSpPr>
        <p:spPr>
          <a:xfrm>
            <a:off x="8326725" y="1568247"/>
            <a:ext cx="2158870" cy="523219"/>
          </a:xfrm>
          <a:prstGeom prst="bent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7528499A-7149-8141-8F78-699416FB4683}"/>
              </a:ext>
            </a:extLst>
          </p:cNvPr>
          <p:cNvCxnSpPr>
            <a:stCxn id="29" idx="2"/>
            <a:endCxn id="51" idx="3"/>
          </p:cNvCxnSpPr>
          <p:nvPr/>
        </p:nvCxnSpPr>
        <p:spPr>
          <a:xfrm rot="5400000">
            <a:off x="9313386" y="3353335"/>
            <a:ext cx="185549" cy="2158871"/>
          </a:xfrm>
          <a:prstGeom prst="bentConnector2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4419408-B7DE-9C4B-BEE0-B5E0E0DEF1AF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64667168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EC066E-C5F1-524C-8705-6DE247294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577" y="2038923"/>
            <a:ext cx="2089596" cy="27801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9C7707-3343-A84E-8A77-B7EE5CBED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225" y="649418"/>
            <a:ext cx="2329296" cy="23292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9CC3761-8457-CA4E-82B0-269F226BEB93}"/>
              </a:ext>
            </a:extLst>
          </p:cNvPr>
          <p:cNvSpPr txBox="1"/>
          <p:nvPr/>
        </p:nvSpPr>
        <p:spPr>
          <a:xfrm>
            <a:off x="6839422" y="2844223"/>
            <a:ext cx="451437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Apply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automatic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3D segmentation to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registered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slices.</a:t>
            </a:r>
          </a:p>
          <a:p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Segment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neurons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and synapses.</a:t>
            </a:r>
          </a:p>
          <a:p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Computationally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very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costly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B79DCDCA-D888-8349-BEFF-59B767B8FD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" name="Picture 18" descr="A picture containing colorful, green&#10;&#10;Description automatically generated">
            <a:extLst>
              <a:ext uri="{FF2B5EF4-FFF2-40B4-BE49-F238E27FC236}">
                <a16:creationId xmlns:a16="http://schemas.microsoft.com/office/drawing/2014/main" id="{2B6FB69F-C043-4744-8266-5B44AC5E93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3226" y="3879287"/>
            <a:ext cx="2329295" cy="2329295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183BE5-9D71-9A49-9F52-B90054B33F0B}"/>
              </a:ext>
            </a:extLst>
          </p:cNvPr>
          <p:cNvCxnSpPr>
            <a:stCxn id="11" idx="2"/>
            <a:endCxn id="19" idx="0"/>
          </p:cNvCxnSpPr>
          <p:nvPr/>
        </p:nvCxnSpPr>
        <p:spPr>
          <a:xfrm>
            <a:off x="5277873" y="2978714"/>
            <a:ext cx="1" cy="900573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5B1CA12-6A19-CD4D-9D3C-CA63DC58012E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79173777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81E929-2FC3-FA40-9915-D75B58EF9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465" y="2038923"/>
            <a:ext cx="2729366" cy="2780154"/>
          </a:xfrm>
          <a:prstGeom prst="rect">
            <a:avLst/>
          </a:prstGeom>
        </p:spPr>
      </p:pic>
      <p:pic>
        <p:nvPicPr>
          <p:cNvPr id="13" name="Picture 12" descr="A picture containing colorful, green&#10;&#10;Description automatically generated">
            <a:extLst>
              <a:ext uri="{FF2B5EF4-FFF2-40B4-BE49-F238E27FC236}">
                <a16:creationId xmlns:a16="http://schemas.microsoft.com/office/drawing/2014/main" id="{4A8FA099-C93E-7344-B2A8-A8852A9E4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9531" y="1834809"/>
            <a:ext cx="2984268" cy="298426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A541E1A-128B-114F-9BE4-B11C40E46D07}"/>
              </a:ext>
            </a:extLst>
          </p:cNvPr>
          <p:cNvSpPr txBox="1"/>
          <p:nvPr/>
        </p:nvSpPr>
        <p:spPr>
          <a:xfrm>
            <a:off x="4046083" y="2957611"/>
            <a:ext cx="417139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Proofreading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necessary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step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in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connectomics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r"/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r"/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Focuses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on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streamlining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human</a:t>
            </a:r>
            <a:r>
              <a:rPr lang="fr-FR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involvement</a:t>
            </a:r>
            <a:endParaRPr lang="fr-FR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B79DCDCA-D888-8349-BEFF-59B767B8FD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1EF49-82F5-4149-8958-14243D4153FC}"/>
              </a:ext>
            </a:extLst>
          </p:cNvPr>
          <p:cNvSpPr txBox="1"/>
          <p:nvPr/>
        </p:nvSpPr>
        <p:spPr>
          <a:xfrm>
            <a:off x="0" y="6538913"/>
            <a:ext cx="68499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Inside the </a:t>
            </a:r>
            <a:r>
              <a:rPr lang="fr-FR" sz="1000" dirty="0" err="1"/>
              <a:t>Moonshot</a:t>
            </a:r>
            <a:r>
              <a:rPr lang="fr-FR" sz="1000" dirty="0"/>
              <a:t> Effort to </a:t>
            </a:r>
            <a:r>
              <a:rPr lang="fr-FR" sz="1000" dirty="0" err="1"/>
              <a:t>Finally</a:t>
            </a:r>
            <a:r>
              <a:rPr lang="fr-FR" sz="1000" dirty="0"/>
              <a:t> Figure Out the Brain. M. Mitchell </a:t>
            </a:r>
            <a:r>
              <a:rPr lang="fr-FR" sz="1000" dirty="0" err="1"/>
              <a:t>Waldrop</a:t>
            </a:r>
            <a:r>
              <a:rPr lang="fr-FR" sz="1000" dirty="0"/>
              <a:t> (</a:t>
            </a:r>
            <a:r>
              <a:rPr lang="fr-FR" sz="1000" dirty="0" err="1"/>
              <a:t>Oct</a:t>
            </a:r>
            <a:r>
              <a:rPr lang="fr-FR" sz="1000" dirty="0"/>
              <a:t> 12, 2017) MIT </a:t>
            </a:r>
            <a:r>
              <a:rPr lang="fr-FR" sz="1000" dirty="0" err="1"/>
              <a:t>Technology</a:t>
            </a:r>
            <a:r>
              <a:rPr lang="fr-FR" sz="1000" dirty="0"/>
              <a:t> </a:t>
            </a:r>
            <a:r>
              <a:rPr lang="fr-FR" sz="1000" dirty="0" err="1"/>
              <a:t>Review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4177406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32A190FA-D5A5-1F44-A9CD-00979F673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" y="1714500"/>
            <a:ext cx="2656431" cy="3429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CA969640-B06B-5A4E-9F92-7D31469057FA}"/>
              </a:ext>
            </a:extLst>
          </p:cNvPr>
          <p:cNvGrpSpPr/>
          <p:nvPr/>
        </p:nvGrpSpPr>
        <p:grpSpPr>
          <a:xfrm>
            <a:off x="7340531" y="4052591"/>
            <a:ext cx="2239842" cy="2181817"/>
            <a:chOff x="4932322" y="4052591"/>
            <a:chExt cx="2239842" cy="218181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1F5F543-09A9-C844-A1B1-1D54174E5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32322" y="4052591"/>
              <a:ext cx="1382538" cy="2181817"/>
            </a:xfrm>
            <a:prstGeom prst="rect">
              <a:avLst/>
            </a:prstGeom>
          </p:spPr>
        </p:pic>
        <p:pic>
          <p:nvPicPr>
            <p:cNvPr id="10" name="Picture 9" descr="A close up of a keyboard&#10;&#10;Description automatically generated">
              <a:extLst>
                <a:ext uri="{FF2B5EF4-FFF2-40B4-BE49-F238E27FC236}">
                  <a16:creationId xmlns:a16="http://schemas.microsoft.com/office/drawing/2014/main" id="{0A99A4AA-CE61-5B43-8926-41E6F662EF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94156" y="4268384"/>
              <a:ext cx="774700" cy="1358900"/>
            </a:xfrm>
            <a:prstGeom prst="rect">
              <a:avLst/>
            </a:prstGeom>
          </p:spPr>
        </p:pic>
        <p:pic>
          <p:nvPicPr>
            <p:cNvPr id="12" name="Picture 11" descr="A close up of a keyboard&#10;&#10;Description automatically generated">
              <a:extLst>
                <a:ext uri="{FF2B5EF4-FFF2-40B4-BE49-F238E27FC236}">
                  <a16:creationId xmlns:a16="http://schemas.microsoft.com/office/drawing/2014/main" id="{4104B301-0702-CB45-B3FC-450CDFD764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35564" y="4597400"/>
              <a:ext cx="736600" cy="1320800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009134F-84D6-BD4D-ACC5-A5E20DDFFD77}"/>
              </a:ext>
            </a:extLst>
          </p:cNvPr>
          <p:cNvSpPr txBox="1"/>
          <p:nvPr/>
        </p:nvSpPr>
        <p:spPr>
          <a:xfrm>
            <a:off x="9791526" y="5024700"/>
            <a:ext cx="1790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Motif Discovery</a:t>
            </a:r>
          </a:p>
        </p:txBody>
      </p:sp>
      <p:pic>
        <p:nvPicPr>
          <p:cNvPr id="15" name="Picture 14" descr="A close up of a tree&#10;&#10;Description automatically generated">
            <a:extLst>
              <a:ext uri="{FF2B5EF4-FFF2-40B4-BE49-F238E27FC236}">
                <a16:creationId xmlns:a16="http://schemas.microsoft.com/office/drawing/2014/main" id="{D8EA09E8-D109-8943-B71B-DFAD4A1A2E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4145398" y="2025575"/>
            <a:ext cx="2038403" cy="2806849"/>
          </a:xfrm>
          <a:prstGeom prst="rect">
            <a:avLst/>
          </a:prstGeom>
        </p:spPr>
      </p:pic>
      <p:pic>
        <p:nvPicPr>
          <p:cNvPr id="18" name="Picture 1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4B9B3C2-8614-4E41-9C90-E1BBC68EF0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74149" y="771565"/>
            <a:ext cx="2656432" cy="142561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F6945F0-DF0A-2748-B875-5A6C8B818B9A}"/>
              </a:ext>
            </a:extLst>
          </p:cNvPr>
          <p:cNvSpPr txBox="1"/>
          <p:nvPr/>
        </p:nvSpPr>
        <p:spPr>
          <a:xfrm>
            <a:off x="9930581" y="1161208"/>
            <a:ext cx="1608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Connectome visualization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CC521F9-1ADE-AA41-85E5-6E8C4909B242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568024" y="1484375"/>
            <a:ext cx="706125" cy="1490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B58D9BA-E7B6-FD4E-B667-AC596B21C428}"/>
              </a:ext>
            </a:extLst>
          </p:cNvPr>
          <p:cNvCxnSpPr>
            <a:cxnSpLocks/>
          </p:cNvCxnSpPr>
          <p:nvPr/>
        </p:nvCxnSpPr>
        <p:spPr>
          <a:xfrm>
            <a:off x="6568024" y="3872314"/>
            <a:ext cx="772507" cy="885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9DDABCEE-7FF8-864E-AB89-FD50AC1CA8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98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" name="Picture 28" descr="A picture containing person&#10;&#10;Description automatically generated">
            <a:extLst>
              <a:ext uri="{FF2B5EF4-FFF2-40B4-BE49-F238E27FC236}">
                <a16:creationId xmlns:a16="http://schemas.microsoft.com/office/drawing/2014/main" id="{7197B020-4A85-3A41-8EBA-52D69AF9B8D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93051" y="2360763"/>
            <a:ext cx="1424523" cy="1415026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6FCA1C8-24A2-774E-9B59-6C13E63CA4ED}"/>
              </a:ext>
            </a:extLst>
          </p:cNvPr>
          <p:cNvCxnSpPr>
            <a:stCxn id="15" idx="0"/>
            <a:endCxn id="29" idx="1"/>
          </p:cNvCxnSpPr>
          <p:nvPr/>
        </p:nvCxnSpPr>
        <p:spPr>
          <a:xfrm flipV="1">
            <a:off x="6568024" y="3068276"/>
            <a:ext cx="1225027" cy="3607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4833E9B-ABBE-7242-8482-2AFB2A63AC3D}"/>
              </a:ext>
            </a:extLst>
          </p:cNvPr>
          <p:cNvSpPr txBox="1"/>
          <p:nvPr/>
        </p:nvSpPr>
        <p:spPr>
          <a:xfrm>
            <a:off x="9374786" y="2756547"/>
            <a:ext cx="1608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Glial cells visualization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0CEA883-8B84-0343-99AB-C8AABFD262B4}"/>
              </a:ext>
            </a:extLst>
          </p:cNvPr>
          <p:cNvSpPr txBox="1"/>
          <p:nvPr/>
        </p:nvSpPr>
        <p:spPr>
          <a:xfrm>
            <a:off x="0" y="6427113"/>
            <a:ext cx="680186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/>
              <a:t>H. Mohammed et al.: </a:t>
            </a:r>
            <a:r>
              <a:rPr lang="fr-FR" sz="1100" dirty="0" err="1"/>
              <a:t>Abstractocyte</a:t>
            </a:r>
            <a:r>
              <a:rPr lang="fr-FR" sz="1100" dirty="0"/>
              <a:t>: A Visual </a:t>
            </a:r>
            <a:r>
              <a:rPr lang="fr-FR" sz="1100" dirty="0" err="1"/>
              <a:t>Tool</a:t>
            </a:r>
            <a:r>
              <a:rPr lang="fr-FR" sz="1100" dirty="0"/>
              <a:t> for </a:t>
            </a:r>
            <a:r>
              <a:rPr lang="fr-FR" sz="1100" dirty="0" err="1"/>
              <a:t>Exploring</a:t>
            </a:r>
            <a:r>
              <a:rPr lang="fr-FR" sz="1100" dirty="0"/>
              <a:t> </a:t>
            </a:r>
            <a:r>
              <a:rPr lang="fr-FR" sz="1100" dirty="0" err="1"/>
              <a:t>Nanoscale</a:t>
            </a:r>
            <a:r>
              <a:rPr lang="fr-FR" sz="1100" dirty="0"/>
              <a:t> </a:t>
            </a:r>
            <a:r>
              <a:rPr lang="fr-FR" sz="1100" dirty="0" err="1"/>
              <a:t>Astroglial</a:t>
            </a:r>
            <a:r>
              <a:rPr lang="fr-FR" sz="1100" dirty="0"/>
              <a:t> </a:t>
            </a:r>
            <a:r>
              <a:rPr lang="fr-FR" sz="1100" dirty="0" err="1"/>
              <a:t>Cells</a:t>
            </a:r>
            <a:endParaRPr lang="fr-FR" sz="1100" dirty="0"/>
          </a:p>
          <a:p>
            <a:r>
              <a:rPr lang="fr-FR" sz="1100" dirty="0"/>
              <a:t>A. Al-Awami et al.: </a:t>
            </a:r>
            <a:r>
              <a:rPr lang="fr-FR" sz="1100" dirty="0" err="1"/>
              <a:t>NeuroLines</a:t>
            </a:r>
            <a:r>
              <a:rPr lang="fr-FR" sz="1100" dirty="0"/>
              <a:t>: A Subway </a:t>
            </a:r>
            <a:r>
              <a:rPr lang="fr-FR" sz="1100" dirty="0" err="1"/>
              <a:t>Map</a:t>
            </a:r>
            <a:r>
              <a:rPr lang="fr-FR" sz="1100" dirty="0"/>
              <a:t> </a:t>
            </a:r>
            <a:r>
              <a:rPr lang="fr-FR" sz="1100" dirty="0" err="1"/>
              <a:t>Metaphor</a:t>
            </a:r>
            <a:r>
              <a:rPr lang="fr-FR" sz="1100" dirty="0"/>
              <a:t> for </a:t>
            </a:r>
            <a:r>
              <a:rPr lang="fr-FR" sz="1100" dirty="0" err="1"/>
              <a:t>Visualizing</a:t>
            </a:r>
            <a:r>
              <a:rPr lang="fr-FR" sz="1100" dirty="0"/>
              <a:t> </a:t>
            </a:r>
            <a:r>
              <a:rPr lang="fr-FR" sz="1100" dirty="0" err="1"/>
              <a:t>Nanoscale</a:t>
            </a:r>
            <a:r>
              <a:rPr lang="fr-FR" sz="1100" dirty="0"/>
              <a:t> Neuronal </a:t>
            </a:r>
            <a:r>
              <a:rPr lang="fr-FR" sz="1100" dirty="0" err="1"/>
              <a:t>Connectivity</a:t>
            </a:r>
            <a:endParaRPr lang="fr-FR" sz="1100" dirty="0"/>
          </a:p>
        </p:txBody>
      </p:sp>
    </p:spTree>
    <p:extLst>
      <p:ext uri="{BB962C8B-B14F-4D97-AF65-F5344CB8AC3E}">
        <p14:creationId xmlns:p14="http://schemas.microsoft.com/office/powerpoint/2010/main" val="3583796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C - PdB - Presentation" id="{215B2389-CA37-DF46-B586-96E811BBFD48}" vid="{91CA10C9-8F31-7944-9043-C00684839EDE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18990</TotalTime>
  <Words>4141</Words>
  <Application>Microsoft Macintosh PowerPoint</Application>
  <PresentationFormat>Widescreen</PresentationFormat>
  <Paragraphs>1248</Paragraphs>
  <Slides>98</Slides>
  <Notes>91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98</vt:i4>
      </vt:variant>
    </vt:vector>
  </HeadingPairs>
  <TitlesOfParts>
    <vt:vector size="104" baseType="lpstr">
      <vt:lpstr>Arial</vt:lpstr>
      <vt:lpstr>Calibri</vt:lpstr>
      <vt:lpstr>Cambria Math</vt:lpstr>
      <vt:lpstr>Helvetica Neue</vt:lpstr>
      <vt:lpstr>Helvetica Neue Light</vt:lpstr>
      <vt:lpstr>Office Theme</vt:lpstr>
      <vt:lpstr>Master’s Thesis  Motif Discovery for Connectomics: Finding Computational Units in the Brain’s Wiring Diagram </vt:lpstr>
      <vt:lpstr>Connectomics</vt:lpstr>
      <vt:lpstr>Connectomics</vt:lpstr>
      <vt:lpstr>Connectomics</vt:lpstr>
      <vt:lpstr>Connectomics</vt:lpstr>
      <vt:lpstr>Connectomics</vt:lpstr>
      <vt:lpstr>Connectomics</vt:lpstr>
      <vt:lpstr>Connectomics</vt:lpstr>
      <vt:lpstr>Motif Discovery</vt:lpstr>
      <vt:lpstr>Motif Discovery</vt:lpstr>
      <vt:lpstr>Motif Discovery</vt:lpstr>
      <vt:lpstr>Motif Discovery</vt:lpstr>
      <vt:lpstr>Motif Discovery</vt:lpstr>
      <vt:lpstr>Motif Discovery</vt:lpstr>
      <vt:lpstr>Agenda</vt:lpstr>
      <vt:lpstr>PowerPoint Presentation</vt:lpstr>
      <vt:lpstr>Motif discovery - Intuition</vt:lpstr>
      <vt:lpstr>Motif discovery - Intuition</vt:lpstr>
      <vt:lpstr>Motif discovery - Intuition</vt:lpstr>
      <vt:lpstr>Motif discovery - Intuition</vt:lpstr>
      <vt:lpstr>Motif discovery - Intuition</vt:lpstr>
      <vt:lpstr>Methods – Graph Notation</vt:lpstr>
      <vt:lpstr>Methods – Graph Notation</vt:lpstr>
      <vt:lpstr>Methods – Graph Notation</vt:lpstr>
      <vt:lpstr>Methods – Graph Notation</vt:lpstr>
      <vt:lpstr>Methods – Graph Notation</vt:lpstr>
      <vt:lpstr>Methods – Graph Notation</vt:lpstr>
      <vt:lpstr>Methods – Graph Notation</vt:lpstr>
      <vt:lpstr>Methods – Graph Notation</vt:lpstr>
      <vt:lpstr>Methods – Graph Notation</vt:lpstr>
      <vt:lpstr>Methods – Graph Notation</vt:lpstr>
      <vt:lpstr>Motif discovery - History</vt:lpstr>
      <vt:lpstr>Motif discovery – Kavosh - 2009</vt:lpstr>
      <vt:lpstr>Motif discovery - Kavosh</vt:lpstr>
      <vt:lpstr>Motif discovery - Kavosh</vt:lpstr>
      <vt:lpstr>Motif discovery - Kavosh</vt:lpstr>
      <vt:lpstr>Motif discovery - Kavosh</vt:lpstr>
      <vt:lpstr>Motif discovery - Kavosh</vt:lpstr>
      <vt:lpstr>Motif discovery – GtrieScanner - 2010</vt:lpstr>
      <vt:lpstr>Motif discovery - GtrieScanner</vt:lpstr>
      <vt:lpstr>Motif discovery - GtrieScanner</vt:lpstr>
      <vt:lpstr>Motif discovery – Random network generation</vt:lpstr>
      <vt:lpstr>Motif discovery – Random network generation</vt:lpstr>
      <vt:lpstr>Motif discovery – Random small world networks</vt:lpstr>
      <vt:lpstr>Experiments – LGN dataset</vt:lpstr>
      <vt:lpstr>Experiments – email dataset</vt:lpstr>
      <vt:lpstr>Experiments – Fib25 dataset</vt:lpstr>
      <vt:lpstr>Survey and application</vt:lpstr>
      <vt:lpstr>Results – Small motif relevance</vt:lpstr>
      <vt:lpstr>Results – Small motif relevance</vt:lpstr>
      <vt:lpstr>Results – Small motif relevance</vt:lpstr>
      <vt:lpstr>Results – Small motif computing performance</vt:lpstr>
      <vt:lpstr>Results – Small motif computing performance</vt:lpstr>
      <vt:lpstr>Results – Small motif computing performance</vt:lpstr>
      <vt:lpstr>PowerPoint Presentation</vt:lpstr>
      <vt:lpstr>Methods – Graph theory</vt:lpstr>
      <vt:lpstr>Methods – Graph theory</vt:lpstr>
      <vt:lpstr>Motif discovery – Multicut clustering</vt:lpstr>
      <vt:lpstr>Motif discovery – Multicut clustering</vt:lpstr>
      <vt:lpstr>Motif discovery – Multicut clustering</vt:lpstr>
      <vt:lpstr>OUR PROPOSAL</vt:lpstr>
      <vt:lpstr>OUR PROPOSAL</vt:lpstr>
      <vt:lpstr>OUR PROPOSAL</vt:lpstr>
      <vt:lpstr>Exploration</vt:lpstr>
      <vt:lpstr>Results – Large motif clustering on LGN</vt:lpstr>
      <vt:lpstr>Results – Large motif clustering on LGN</vt:lpstr>
      <vt:lpstr>Results – Large motif relevance on LGN</vt:lpstr>
      <vt:lpstr>Results – Large motif relevance on LGN</vt:lpstr>
      <vt:lpstr>Results – Large motif relevance on LGN</vt:lpstr>
      <vt:lpstr>Results – Large motif relevance on LGN</vt:lpstr>
      <vt:lpstr>Results – Large motif relevance on LGN</vt:lpstr>
      <vt:lpstr>Results – Large motif relevance on LGN</vt:lpstr>
      <vt:lpstr>Results – Large motif relevance on LGN</vt:lpstr>
      <vt:lpstr>Results – Large motif relevance on LGN</vt:lpstr>
      <vt:lpstr>Results – Large motif relevance on LGN</vt:lpstr>
      <vt:lpstr>Results – Large motif relevance on LGN</vt:lpstr>
      <vt:lpstr>Results – Large motif performance on LGN</vt:lpstr>
      <vt:lpstr>Results – Large motif clustering on email</vt:lpstr>
      <vt:lpstr>Results – Large motif clustering on email</vt:lpstr>
      <vt:lpstr>Results – Large motif relevance on email</vt:lpstr>
      <vt:lpstr>Discussion</vt:lpstr>
      <vt:lpstr>Discussion</vt:lpstr>
      <vt:lpstr>Discussion</vt:lpstr>
      <vt:lpstr>Future Works</vt:lpstr>
      <vt:lpstr>Thank you to the entire VCG lab and to Prof. Kathryn Hess!</vt:lpstr>
      <vt:lpstr>Thank you</vt:lpstr>
      <vt:lpstr>Connectomics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antoine alleon</cp:lastModifiedBy>
  <cp:revision>368</cp:revision>
  <cp:lastPrinted>2019-06-28T18:16:34Z</cp:lastPrinted>
  <dcterms:modified xsi:type="dcterms:W3CDTF">2019-06-28T18:16:39Z</dcterms:modified>
</cp:coreProperties>
</file>